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27" r:id="rId2"/>
    <p:sldId id="450" r:id="rId3"/>
    <p:sldId id="408" r:id="rId4"/>
    <p:sldId id="407" r:id="rId5"/>
    <p:sldId id="451" r:id="rId6"/>
    <p:sldId id="398" r:id="rId7"/>
    <p:sldId id="404" r:id="rId8"/>
    <p:sldId id="400" r:id="rId9"/>
    <p:sldId id="438" r:id="rId10"/>
    <p:sldId id="402" r:id="rId11"/>
    <p:sldId id="425" r:id="rId12"/>
    <p:sldId id="403" r:id="rId13"/>
    <p:sldId id="431" r:id="rId14"/>
    <p:sldId id="413" r:id="rId15"/>
    <p:sldId id="421" r:id="rId16"/>
    <p:sldId id="452" r:id="rId17"/>
    <p:sldId id="411" r:id="rId18"/>
    <p:sldId id="447" r:id="rId19"/>
    <p:sldId id="437" r:id="rId20"/>
    <p:sldId id="416" r:id="rId21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3427" autoAdjust="0"/>
    <p:restoredTop sz="94655" autoAdjust="0"/>
  </p:normalViewPr>
  <p:slideViewPr>
    <p:cSldViewPr>
      <p:cViewPr varScale="1">
        <p:scale>
          <a:sx n="106" d="100"/>
          <a:sy n="106" d="100"/>
        </p:scale>
        <p:origin x="-112" y="-552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444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486"/>
    </p:cViewPr>
  </p:sorterViewPr>
  <p:notesViewPr>
    <p:cSldViewPr>
      <p:cViewPr varScale="1">
        <p:scale>
          <a:sx n="101" d="100"/>
          <a:sy n="101" d="100"/>
        </p:scale>
        <p:origin x="-3432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C76F9F-7BB4-40B0-8025-9A969C90028C}" type="datetimeFigureOut">
              <a:rPr lang="en-US" smtClean="0"/>
              <a:pPr/>
              <a:t>2/10/2017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8F92F-7451-4119-85F0-5AEDCF23610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838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30000" dirty="0" smtClean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For one 70-year-old, the goal may be to run a marathon, for another it's getting out of a chair.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8F92F-7451-4119-85F0-5AEDCF23610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380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EF6DD-C5A9-44DB-BA27-6FF856DD1379}" type="datetimeFigureOut">
              <a:rPr lang="en-US" smtClean="0"/>
              <a:pPr/>
              <a:t>2/10/2017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8D09-5B67-4505-829D-8657E4533E8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EF6DD-C5A9-44DB-BA27-6FF856DD1379}" type="datetimeFigureOut">
              <a:rPr lang="en-US" smtClean="0"/>
              <a:pPr/>
              <a:t>2/10/2017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8D09-5B67-4505-829D-8657E4533E8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EF6DD-C5A9-44DB-BA27-6FF856DD1379}" type="datetimeFigureOut">
              <a:rPr lang="en-US" smtClean="0"/>
              <a:pPr/>
              <a:t>2/10/2017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8D09-5B67-4505-829D-8657E4533E8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EF6DD-C5A9-44DB-BA27-6FF856DD1379}" type="datetimeFigureOut">
              <a:rPr lang="en-US" smtClean="0"/>
              <a:pPr/>
              <a:t>2/10/2017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8D09-5B67-4505-829D-8657E4533E8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EF6DD-C5A9-44DB-BA27-6FF856DD1379}" type="datetimeFigureOut">
              <a:rPr lang="en-US" smtClean="0"/>
              <a:pPr/>
              <a:t>2/10/2017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8D09-5B67-4505-829D-8657E4533E8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EF6DD-C5A9-44DB-BA27-6FF856DD1379}" type="datetimeFigureOut">
              <a:rPr lang="en-US" smtClean="0"/>
              <a:pPr/>
              <a:t>2/10/2017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8D09-5B67-4505-829D-8657E4533E8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EF6DD-C5A9-44DB-BA27-6FF856DD1379}" type="datetimeFigureOut">
              <a:rPr lang="en-US" smtClean="0"/>
              <a:pPr/>
              <a:t>2/10/2017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8D09-5B67-4505-829D-8657E4533E8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EF6DD-C5A9-44DB-BA27-6FF856DD1379}" type="datetimeFigureOut">
              <a:rPr lang="en-US" smtClean="0"/>
              <a:pPr/>
              <a:t>2/10/2017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8D09-5B67-4505-829D-8657E4533E8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EF6DD-C5A9-44DB-BA27-6FF856DD1379}" type="datetimeFigureOut">
              <a:rPr lang="en-US" smtClean="0"/>
              <a:pPr/>
              <a:t>2/10/2017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8D09-5B67-4505-829D-8657E4533E8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EF6DD-C5A9-44DB-BA27-6FF856DD1379}" type="datetimeFigureOut">
              <a:rPr lang="en-US" smtClean="0"/>
              <a:pPr/>
              <a:t>2/10/2017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8D09-5B67-4505-829D-8657E4533E8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6"/>
            <a:ext cx="2057400" cy="487627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EF6DD-C5A9-44DB-BA27-6FF856DD1379}" type="datetimeFigureOut">
              <a:rPr lang="en-US" smtClean="0"/>
              <a:pPr/>
              <a:t>2/10/2017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B8D09-5B67-4505-829D-8657E4533E8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8EF6DD-C5A9-44DB-BA27-6FF856DD1379}" type="datetimeFigureOut">
              <a:rPr lang="en-US" smtClean="0"/>
              <a:pPr/>
              <a:t>2/10/2017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B8D09-5B67-4505-829D-8657E4533E8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>
              <a:lumMod val="75000"/>
              <a:lumOff val="25000"/>
            </a:schemeClr>
          </a:solidFill>
          <a:latin typeface="Arial Hebrew Scholar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>
              <a:lumMod val="75000"/>
              <a:lumOff val="25000"/>
            </a:schemeClr>
          </a:solidFill>
          <a:latin typeface="Arial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>
              <a:lumMod val="75000"/>
              <a:lumOff val="25000"/>
            </a:schemeClr>
          </a:solidFill>
          <a:latin typeface="Arial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>
              <a:lumMod val="75000"/>
              <a:lumOff val="25000"/>
            </a:schemeClr>
          </a:solidFill>
          <a:latin typeface="Arial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>
              <a:lumMod val="75000"/>
              <a:lumOff val="25000"/>
            </a:schemeClr>
          </a:solidFill>
          <a:latin typeface="Arial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>
              <a:lumMod val="75000"/>
              <a:lumOff val="25000"/>
            </a:schemeClr>
          </a:solidFill>
          <a:latin typeface="Arial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2" y="0"/>
            <a:ext cx="9144035" cy="5715000"/>
          </a:xfrm>
          <a:custGeom>
            <a:avLst/>
            <a:gdLst>
              <a:gd name="connsiteX0" fmla="*/ 0 w 10656929"/>
              <a:gd name="connsiteY0" fmla="*/ 0 h 6019800"/>
              <a:gd name="connsiteX1" fmla="*/ 10656929 w 10656929"/>
              <a:gd name="connsiteY1" fmla="*/ 0 h 6019800"/>
              <a:gd name="connsiteX2" fmla="*/ 10656929 w 10656929"/>
              <a:gd name="connsiteY2" fmla="*/ 6019800 h 6019800"/>
              <a:gd name="connsiteX3" fmla="*/ 0 w 10656929"/>
              <a:gd name="connsiteY3" fmla="*/ 6019800 h 6019800"/>
              <a:gd name="connsiteX4" fmla="*/ 0 w 10656929"/>
              <a:gd name="connsiteY4" fmla="*/ 0 h 60198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656929" h="6019800">
                <a:moveTo>
                  <a:pt x="0" y="0"/>
                </a:moveTo>
                <a:lnTo>
                  <a:pt x="10656929" y="0"/>
                </a:lnTo>
                <a:lnTo>
                  <a:pt x="10656929" y="6019800"/>
                </a:lnTo>
                <a:lnTo>
                  <a:pt x="0" y="6019800"/>
                </a:lnTo>
                <a:lnTo>
                  <a:pt x="0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254" tIns="39127" rIns="78254" bIns="39127" rtlCol="0" anchor="ctr"/>
          <a:lstStyle/>
          <a:p>
            <a:pPr algn="ctr"/>
            <a:endParaRPr lang="zh-CN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98938"/>
            <a:ext cx="5034444" cy="4116062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968345" y="2207763"/>
            <a:ext cx="6658974" cy="640635"/>
          </a:xfrm>
          <a:prstGeom prst="rect">
            <a:avLst/>
          </a:prstGeom>
          <a:noFill/>
        </p:spPr>
        <p:txBody>
          <a:bodyPr wrap="none" lIns="0" tIns="0" rIns="0" bIns="39127" rtlCol="0">
            <a:spAutoFit/>
          </a:bodyPr>
          <a:lstStyle/>
          <a:p>
            <a:pPr>
              <a:lnSpc>
                <a:spcPts val="5049"/>
              </a:lnSpc>
            </a:pPr>
            <a:r>
              <a:rPr lang="en-US" sz="2400" b="1" dirty="0" smtClean="0">
                <a:solidFill>
                  <a:schemeClr val="tx1">
                    <a:lumMod val="65000"/>
                  </a:schemeClr>
                </a:solidFill>
                <a:latin typeface="Arial"/>
                <a:cs typeface="Arial"/>
              </a:rPr>
              <a:t>The International Masters Games Association</a:t>
            </a:r>
            <a:r>
              <a:rPr lang="en-US" sz="2400" b="1" dirty="0" smtClean="0"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endParaRPr lang="en-US" altLang="zh-CN" sz="2400" dirty="0">
              <a:solidFill>
                <a:schemeClr val="tx1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" name="TextBox 1"/>
          <p:cNvSpPr txBox="1"/>
          <p:nvPr/>
        </p:nvSpPr>
        <p:spPr>
          <a:xfrm>
            <a:off x="2339752" y="2929508"/>
            <a:ext cx="4655121" cy="350919"/>
          </a:xfrm>
          <a:prstGeom prst="rect">
            <a:avLst/>
          </a:prstGeom>
          <a:noFill/>
        </p:spPr>
        <p:txBody>
          <a:bodyPr wrap="none" lIns="0" tIns="0" rIns="0" bIns="39127" rtlCol="0">
            <a:spAutoFit/>
          </a:bodyPr>
          <a:lstStyle/>
          <a:p>
            <a:pPr algn="ctr">
              <a:lnSpc>
                <a:spcPts val="2482"/>
              </a:lnSpc>
            </a:pPr>
            <a:r>
              <a:rPr lang="en-US" b="1" dirty="0" smtClean="0">
                <a:solidFill>
                  <a:srgbClr val="558ED5"/>
                </a:solidFill>
                <a:latin typeface="Arial"/>
                <a:cs typeface="Arial"/>
              </a:rPr>
              <a:t>The IMGA Yesterday, Today and Tomorrow</a:t>
            </a:r>
            <a:endParaRPr lang="en-US" altLang="zh-CN" dirty="0">
              <a:solidFill>
                <a:srgbClr val="558ED5"/>
              </a:solidFill>
              <a:latin typeface="Arial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51064" y="4534644"/>
            <a:ext cx="2306426" cy="1180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1"/>
          <p:cNvSpPr txBox="1"/>
          <p:nvPr/>
        </p:nvSpPr>
        <p:spPr>
          <a:xfrm>
            <a:off x="7524328" y="4873724"/>
            <a:ext cx="1201250" cy="664082"/>
          </a:xfrm>
          <a:prstGeom prst="rect">
            <a:avLst/>
          </a:prstGeom>
          <a:noFill/>
        </p:spPr>
        <p:txBody>
          <a:bodyPr wrap="none" lIns="0" tIns="0" rIns="0" bIns="39127" rtlCol="0">
            <a:spAutoFit/>
          </a:bodyPr>
          <a:lstStyle/>
          <a:p>
            <a:pPr algn="r">
              <a:lnSpc>
                <a:spcPts val="2482"/>
              </a:lnSpc>
            </a:pPr>
            <a:r>
              <a:rPr lang="en-US" sz="1600" dirty="0" smtClean="0">
                <a:latin typeface="Arial"/>
                <a:cs typeface="Arial"/>
              </a:rPr>
              <a:t>Jens V. Holm</a:t>
            </a:r>
          </a:p>
          <a:p>
            <a:pPr algn="r">
              <a:lnSpc>
                <a:spcPts val="2482"/>
              </a:lnSpc>
            </a:pPr>
            <a:r>
              <a:rPr lang="en-US" altLang="zh-CN" sz="1600" dirty="0" smtClean="0">
                <a:latin typeface="Arial"/>
                <a:cs typeface="Arial"/>
              </a:rPr>
              <a:t>CEO IMGA</a:t>
            </a:r>
            <a:endParaRPr lang="en-US" altLang="zh-CN"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179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342">
        <p14:vortex dir="r"/>
      </p:transition>
    </mc:Choice>
    <mc:Fallback xmlns="">
      <p:transition xmlns:p14="http://schemas.microsoft.com/office/powerpoint/2010/main" spd="slow" advTm="1434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ack athletics111009CG032_Sydney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1172" y="1718073"/>
            <a:ext cx="5092828" cy="39969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33296" y="992698"/>
            <a:ext cx="1782539" cy="295348"/>
          </a:xfrm>
          <a:prstGeom prst="rect">
            <a:avLst/>
          </a:prstGeom>
          <a:noFill/>
        </p:spPr>
        <p:txBody>
          <a:bodyPr wrap="none" lIns="0" tIns="0" rIns="0" bIns="39127" rtlCol="0">
            <a:spAutoFit/>
          </a:bodyPr>
          <a:lstStyle/>
          <a:p>
            <a:pPr>
              <a:lnSpc>
                <a:spcPts val="1626"/>
              </a:lnSpc>
            </a:pPr>
            <a:r>
              <a:rPr lang="en-US" altLang="zh-CN" sz="3200" dirty="0">
                <a:solidFill>
                  <a:schemeClr val="tx1">
                    <a:lumMod val="85000"/>
                  </a:schemeClr>
                </a:solidFill>
                <a:latin typeface="Arial"/>
                <a:cs typeface="Arial"/>
              </a:rPr>
              <a:t>AGENDA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3649588"/>
            <a:ext cx="1403648" cy="2065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1"/>
          <p:cNvSpPr txBox="1"/>
          <p:nvPr/>
        </p:nvSpPr>
        <p:spPr>
          <a:xfrm>
            <a:off x="1115616" y="1561356"/>
            <a:ext cx="2410916" cy="1636784"/>
          </a:xfrm>
          <a:prstGeom prst="rect">
            <a:avLst/>
          </a:prstGeom>
          <a:noFill/>
        </p:spPr>
        <p:txBody>
          <a:bodyPr wrap="none" lIns="0" tIns="0" rIns="0" bIns="39127" rtlCol="0">
            <a:spAutoFit/>
          </a:bodyPr>
          <a:lstStyle/>
          <a:p>
            <a:pPr marL="457200" indent="-457200">
              <a:lnSpc>
                <a:spcPts val="1712"/>
              </a:lnSpc>
              <a:buAutoNum type="arabicPeriod"/>
              <a:tabLst>
                <a:tab pos="304322" algn="l"/>
              </a:tabLst>
            </a:pPr>
            <a:r>
              <a:rPr lang="en-US" altLang="zh-CN" sz="20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IMGA</a:t>
            </a:r>
            <a:r>
              <a:rPr lang="en-US" altLang="zh-CN" sz="2000" b="1" dirty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 </a:t>
            </a:r>
            <a:r>
              <a:rPr lang="en-US" altLang="zh-CN" sz="20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Yesterday</a:t>
            </a:r>
            <a:endParaRPr lang="en-US" altLang="zh-CN" sz="2000" b="1" dirty="0" smtClean="0">
              <a:solidFill>
                <a:schemeClr val="bg2">
                  <a:lumMod val="60000"/>
                  <a:lumOff val="40000"/>
                </a:schemeClr>
              </a:solidFill>
              <a:latin typeface="Arial"/>
              <a:cs typeface="Arial"/>
            </a:endParaRPr>
          </a:p>
          <a:p>
            <a:pPr marL="457200" indent="-457200">
              <a:lnSpc>
                <a:spcPts val="2140"/>
              </a:lnSpc>
              <a:buFontTx/>
              <a:buAutoNum type="arabicPeriod"/>
              <a:tabLst>
                <a:tab pos="304322" algn="l"/>
              </a:tabLst>
            </a:pPr>
            <a:r>
              <a:rPr lang="en-US" altLang="zh-CN" sz="2000" dirty="0" smtClean="0">
                <a:solidFill>
                  <a:srgbClr val="FFFFFF"/>
                </a:solidFill>
                <a:latin typeface="Arial"/>
                <a:cs typeface="Arial"/>
              </a:rPr>
              <a:t>IMGA Today</a:t>
            </a:r>
          </a:p>
          <a:p>
            <a:pPr marL="457200" indent="-457200">
              <a:lnSpc>
                <a:spcPts val="2140"/>
              </a:lnSpc>
              <a:buFontTx/>
              <a:buAutoNum type="arabicPeriod"/>
              <a:tabLst>
                <a:tab pos="304322" algn="l"/>
              </a:tabLst>
            </a:pPr>
            <a:r>
              <a:rPr lang="en-US" altLang="zh-CN" sz="2000" dirty="0" smtClean="0">
                <a:latin typeface="Arial"/>
                <a:cs typeface="Arial"/>
              </a:rPr>
              <a:t>IMGA Tomorrow</a:t>
            </a:r>
          </a:p>
          <a:p>
            <a:pPr marL="457200" indent="-457200">
              <a:lnSpc>
                <a:spcPts val="2140"/>
              </a:lnSpc>
              <a:buAutoNum type="arabicPeriod" startAt="4"/>
              <a:tabLst>
                <a:tab pos="304322" algn="l"/>
              </a:tabLst>
            </a:pPr>
            <a:endParaRPr lang="en-US" altLang="zh-CN" sz="2000" dirty="0" smtClean="0">
              <a:latin typeface="Calibri"/>
              <a:cs typeface="Calibri"/>
            </a:endParaRPr>
          </a:p>
          <a:p>
            <a:pPr marL="457200" indent="-457200">
              <a:lnSpc>
                <a:spcPts val="2140"/>
              </a:lnSpc>
              <a:buAutoNum type="arabicPeriod" startAt="4"/>
              <a:tabLst>
                <a:tab pos="304322" algn="l"/>
              </a:tabLst>
            </a:pPr>
            <a:endParaRPr lang="en-US" altLang="zh-CN" sz="2000" dirty="0" smtClean="0">
              <a:latin typeface="Calibri"/>
              <a:cs typeface="Calibri"/>
            </a:endParaRPr>
          </a:p>
          <a:p>
            <a:pPr marL="457200" indent="-457200">
              <a:lnSpc>
                <a:spcPts val="2140"/>
              </a:lnSpc>
              <a:buAutoNum type="arabicPeriod" startAt="5"/>
              <a:tabLst>
                <a:tab pos="304322" algn="l"/>
              </a:tabLst>
            </a:pPr>
            <a:endParaRPr lang="en-US" altLang="zh-CN"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4699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81" descr="rowing111009BT006_Sydney_20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792" y="0"/>
            <a:ext cx="9144000" cy="5715000"/>
          </a:xfrm>
          <a:prstGeom prst="rect">
            <a:avLst/>
          </a:prstGeom>
        </p:spPr>
      </p:pic>
      <p:sp>
        <p:nvSpPr>
          <p:cNvPr id="83" name="Title 1"/>
          <p:cNvSpPr>
            <a:spLocks noGrp="1"/>
          </p:cNvSpPr>
          <p:nvPr>
            <p:ph type="title"/>
          </p:nvPr>
        </p:nvSpPr>
        <p:spPr>
          <a:xfrm>
            <a:off x="323528" y="121196"/>
            <a:ext cx="8229600" cy="803396"/>
          </a:xfrm>
          <a:solidFill>
            <a:schemeClr val="tx1">
              <a:alpha val="80000"/>
            </a:schemeClr>
          </a:solidFill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7F7F7F"/>
                </a:solidFill>
                <a:latin typeface="Arial"/>
                <a:cs typeface="Arial"/>
              </a:rPr>
              <a:t>History</a:t>
            </a:r>
            <a:endParaRPr lang="en-US" sz="3200" b="1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87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201316"/>
            <a:ext cx="8208912" cy="4248472"/>
          </a:xfrm>
          <a:solidFill>
            <a:schemeClr val="tx1">
              <a:alpha val="80000"/>
            </a:schemeClr>
          </a:solidFill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GB" sz="1600" dirty="0" smtClean="0">
                <a:latin typeface="Arial Unicode MS" charset="0"/>
              </a:rPr>
              <a:t>In 1970s and 1980s Masters Sport expands significantly</a:t>
            </a:r>
          </a:p>
          <a:p>
            <a:pPr>
              <a:buFontTx/>
              <a:buChar char="-"/>
            </a:pPr>
            <a:r>
              <a:rPr lang="en-GB" sz="1600" dirty="0" smtClean="0">
                <a:latin typeface="Arial Unicode MS" charset="0"/>
              </a:rPr>
              <a:t>1985 : 1</a:t>
            </a:r>
            <a:r>
              <a:rPr lang="en-GB" sz="1600" baseline="30000" dirty="0" smtClean="0">
                <a:latin typeface="Arial Unicode MS" charset="0"/>
              </a:rPr>
              <a:t>st</a:t>
            </a:r>
            <a:r>
              <a:rPr lang="en-GB" sz="1600" dirty="0" smtClean="0">
                <a:latin typeface="Arial Unicode MS" charset="0"/>
              </a:rPr>
              <a:t> World Masters Games. Toronto, Canada</a:t>
            </a:r>
          </a:p>
          <a:p>
            <a:pPr>
              <a:buFontTx/>
              <a:buChar char="-"/>
            </a:pPr>
            <a:r>
              <a:rPr lang="en-GB" sz="1600" dirty="0" smtClean="0">
                <a:latin typeface="Arial Unicode MS" charset="0"/>
              </a:rPr>
              <a:t>Other multisport masters events develop in the late 1980’s (Australia and NZ)</a:t>
            </a:r>
          </a:p>
          <a:p>
            <a:pPr>
              <a:buFontTx/>
              <a:buChar char="-"/>
            </a:pPr>
            <a:r>
              <a:rPr lang="en-GB" sz="1600" dirty="0" smtClean="0">
                <a:latin typeface="Arial Unicode MS" charset="0"/>
              </a:rPr>
              <a:t>1989 : 2</a:t>
            </a:r>
            <a:r>
              <a:rPr lang="en-GB" sz="1600" baseline="30000" dirty="0" smtClean="0">
                <a:latin typeface="Arial Unicode MS" charset="0"/>
              </a:rPr>
              <a:t>nd</a:t>
            </a:r>
            <a:r>
              <a:rPr lang="en-GB" sz="1600" dirty="0" smtClean="0">
                <a:latin typeface="Arial Unicode MS" charset="0"/>
              </a:rPr>
              <a:t> World Masters Games. Aalborg, Aarhus and </a:t>
            </a:r>
            <a:r>
              <a:rPr lang="en-GB" sz="1600" dirty="0" err="1" smtClean="0">
                <a:latin typeface="Arial Unicode MS" charset="0"/>
              </a:rPr>
              <a:t>Herning</a:t>
            </a:r>
            <a:r>
              <a:rPr lang="en-GB" sz="1600" dirty="0" smtClean="0">
                <a:latin typeface="Arial Unicode MS" charset="0"/>
              </a:rPr>
              <a:t>. Denmark</a:t>
            </a:r>
          </a:p>
          <a:p>
            <a:pPr>
              <a:buFontTx/>
              <a:buChar char="-"/>
            </a:pPr>
            <a:r>
              <a:rPr lang="en-GB" sz="1600" dirty="0" smtClean="0">
                <a:latin typeface="Arial Unicode MS" charset="0"/>
              </a:rPr>
              <a:t>1989 : The Danish Olympic Committee takes ownership of the World Masters Games</a:t>
            </a:r>
          </a:p>
          <a:p>
            <a:pPr>
              <a:buFontTx/>
              <a:buChar char="-"/>
            </a:pPr>
            <a:r>
              <a:rPr lang="en-GB" sz="1600" dirty="0" smtClean="0">
                <a:latin typeface="Arial Unicode MS" charset="0"/>
              </a:rPr>
              <a:t>1992 : World Masters International is formed</a:t>
            </a:r>
          </a:p>
          <a:p>
            <a:pPr>
              <a:buFontTx/>
              <a:buChar char="-"/>
            </a:pPr>
            <a:r>
              <a:rPr lang="en-GB" sz="1600" dirty="0" smtClean="0">
                <a:latin typeface="Arial Unicode MS" charset="0"/>
              </a:rPr>
              <a:t>1994 : 3</a:t>
            </a:r>
            <a:r>
              <a:rPr lang="en-GB" sz="1600" baseline="30000" dirty="0" smtClean="0">
                <a:latin typeface="Arial Unicode MS" charset="0"/>
              </a:rPr>
              <a:t>rd</a:t>
            </a:r>
            <a:r>
              <a:rPr lang="en-GB" sz="1600" dirty="0" smtClean="0">
                <a:latin typeface="Arial Unicode MS" charset="0"/>
              </a:rPr>
              <a:t> World Masters Games. Brisbane, Australia</a:t>
            </a:r>
          </a:p>
          <a:p>
            <a:pPr>
              <a:buFontTx/>
              <a:buChar char="-"/>
            </a:pPr>
            <a:r>
              <a:rPr lang="en-GB" sz="1600" dirty="0" smtClean="0">
                <a:latin typeface="Arial Unicode MS" charset="0"/>
              </a:rPr>
              <a:t>1995 : World Masters International changes name to International Masters Games Association (IMGA)</a:t>
            </a:r>
          </a:p>
          <a:p>
            <a:pPr>
              <a:buFontTx/>
              <a:buChar char="-"/>
            </a:pPr>
            <a:r>
              <a:rPr lang="en-GB" sz="1600" dirty="0" smtClean="0">
                <a:latin typeface="Arial Unicode MS" charset="0"/>
              </a:rPr>
              <a:t>1995: IMGA becomes member of GAISF (SportAccord)</a:t>
            </a:r>
          </a:p>
          <a:p>
            <a:pPr>
              <a:buFontTx/>
              <a:buChar char="-"/>
            </a:pPr>
            <a:r>
              <a:rPr lang="en-GB" sz="1600" dirty="0" smtClean="0">
                <a:latin typeface="Arial Unicode MS" charset="0"/>
              </a:rPr>
              <a:t>1998: 4</a:t>
            </a:r>
            <a:r>
              <a:rPr lang="en-GB" sz="1600" baseline="30000" dirty="0" smtClean="0">
                <a:latin typeface="Arial Unicode MS" charset="0"/>
              </a:rPr>
              <a:t>th</a:t>
            </a:r>
            <a:r>
              <a:rPr lang="en-GB" sz="1600" dirty="0" smtClean="0">
                <a:latin typeface="Arial Unicode MS" charset="0"/>
              </a:rPr>
              <a:t> World Masters Games, Portland USA</a:t>
            </a:r>
          </a:p>
          <a:p>
            <a:pPr>
              <a:buFontTx/>
              <a:buChar char="-"/>
            </a:pPr>
            <a:r>
              <a:rPr lang="en-GB" sz="1600" dirty="0" smtClean="0">
                <a:latin typeface="Arial Unicode MS" charset="0"/>
              </a:rPr>
              <a:t>2001: IMGA is recognised by the IOC</a:t>
            </a:r>
          </a:p>
          <a:p>
            <a:pPr>
              <a:buFontTx/>
              <a:buChar char="-"/>
            </a:pPr>
            <a:r>
              <a:rPr lang="en-GB" sz="1600" dirty="0" smtClean="0">
                <a:latin typeface="Arial Unicode MS" charset="0"/>
              </a:rPr>
              <a:t>2002: 5</a:t>
            </a:r>
            <a:r>
              <a:rPr lang="en-GB" sz="1600" baseline="30000" dirty="0" smtClean="0">
                <a:latin typeface="Arial Unicode MS" charset="0"/>
              </a:rPr>
              <a:t>th</a:t>
            </a:r>
            <a:r>
              <a:rPr lang="en-GB" sz="1600" dirty="0" smtClean="0">
                <a:latin typeface="Arial Unicode MS" charset="0"/>
              </a:rPr>
              <a:t> World Masters Games, Melbourne, Australia</a:t>
            </a:r>
          </a:p>
          <a:p>
            <a:pPr>
              <a:buFontTx/>
              <a:buChar char="-"/>
            </a:pPr>
            <a:r>
              <a:rPr lang="en-GB" sz="1600" dirty="0" smtClean="0">
                <a:latin typeface="Arial Unicode MS" charset="0"/>
              </a:rPr>
              <a:t>2005: 6</a:t>
            </a:r>
            <a:r>
              <a:rPr lang="en-GB" sz="1600" baseline="30000" dirty="0" smtClean="0">
                <a:latin typeface="Arial Unicode MS" charset="0"/>
              </a:rPr>
              <a:t>th</a:t>
            </a:r>
            <a:r>
              <a:rPr lang="en-GB" sz="1600" dirty="0" smtClean="0">
                <a:latin typeface="Arial Unicode MS" charset="0"/>
              </a:rPr>
              <a:t> World Masters Games, Edmonton, Canada</a:t>
            </a:r>
          </a:p>
          <a:p>
            <a:pPr>
              <a:buFontTx/>
              <a:buChar char="-"/>
            </a:pPr>
            <a:endParaRPr lang="en-GB" sz="1600" dirty="0" smtClean="0">
              <a:latin typeface="Arial Unicode MS" charset="0"/>
            </a:endParaRPr>
          </a:p>
          <a:p>
            <a:pPr>
              <a:buFontTx/>
              <a:buChar char="-"/>
            </a:pPr>
            <a:endParaRPr lang="en-GB" sz="1600" dirty="0" smtClean="0">
              <a:latin typeface="Arial Unicode MS" charset="0"/>
            </a:endParaRPr>
          </a:p>
          <a:p>
            <a:pPr>
              <a:buFontTx/>
              <a:buChar char="-"/>
            </a:pPr>
            <a:endParaRPr lang="en-GB" sz="1600" dirty="0">
              <a:latin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02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7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_TAT8663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2869"/>
            <a:ext cx="9144000" cy="5737870"/>
          </a:xfrm>
          <a:prstGeom prst="rect">
            <a:avLst/>
          </a:prstGeom>
        </p:spPr>
      </p:pic>
      <p:sp>
        <p:nvSpPr>
          <p:cNvPr id="83" name="Title 1"/>
          <p:cNvSpPr>
            <a:spLocks noGrp="1"/>
          </p:cNvSpPr>
          <p:nvPr>
            <p:ph type="title"/>
          </p:nvPr>
        </p:nvSpPr>
        <p:spPr>
          <a:xfrm>
            <a:off x="323528" y="121196"/>
            <a:ext cx="8229600" cy="803396"/>
          </a:xfrm>
          <a:solidFill>
            <a:schemeClr val="tx1">
              <a:alpha val="80000"/>
            </a:schemeClr>
          </a:solidFill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7F7F7F"/>
                </a:solidFill>
                <a:latin typeface="Arial"/>
                <a:cs typeface="Arial"/>
              </a:rPr>
              <a:t>History</a:t>
            </a:r>
            <a:endParaRPr lang="en-US" sz="3200" b="1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87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201316"/>
            <a:ext cx="8208912" cy="4248472"/>
          </a:xfrm>
          <a:solidFill>
            <a:schemeClr val="tx1">
              <a:alpha val="80000"/>
            </a:schemeClr>
          </a:solidFill>
        </p:spPr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en-GB" sz="1600" dirty="0" smtClean="0">
                <a:latin typeface="Arial Unicode MS" charset="0"/>
              </a:rPr>
              <a:t>2006 IMGA Anti doping rules are approved by WADA</a:t>
            </a:r>
          </a:p>
          <a:p>
            <a:pPr>
              <a:buFontTx/>
              <a:buChar char="-"/>
            </a:pPr>
            <a:r>
              <a:rPr lang="en-GB" sz="1600" dirty="0" smtClean="0">
                <a:latin typeface="Arial Unicode MS" charset="0"/>
              </a:rPr>
              <a:t>2006 PASO assigns IMGA the rights to Pan-American Masters Games </a:t>
            </a:r>
          </a:p>
          <a:p>
            <a:pPr>
              <a:buFontTx/>
              <a:buChar char="-"/>
            </a:pPr>
            <a:r>
              <a:rPr lang="en-GB" sz="1600" dirty="0" smtClean="0">
                <a:latin typeface="Arial Unicode MS" charset="0"/>
              </a:rPr>
              <a:t>2008 1</a:t>
            </a:r>
            <a:r>
              <a:rPr lang="en-GB" sz="1600" baseline="30000" dirty="0" smtClean="0">
                <a:latin typeface="Arial Unicode MS" charset="0"/>
              </a:rPr>
              <a:t>st</a:t>
            </a:r>
            <a:r>
              <a:rPr lang="en-GB" sz="1600" dirty="0" smtClean="0">
                <a:latin typeface="Arial Unicode MS" charset="0"/>
              </a:rPr>
              <a:t> European Masters Games, Malmo, Sweden</a:t>
            </a:r>
          </a:p>
          <a:p>
            <a:pPr>
              <a:buFontTx/>
              <a:buChar char="-"/>
            </a:pPr>
            <a:r>
              <a:rPr lang="en-GB" sz="1600" dirty="0" smtClean="0">
                <a:latin typeface="Arial Unicode MS" charset="0"/>
              </a:rPr>
              <a:t>2009 7</a:t>
            </a:r>
            <a:r>
              <a:rPr lang="en-GB" sz="1600" baseline="30000" dirty="0" smtClean="0">
                <a:latin typeface="Arial Unicode MS" charset="0"/>
              </a:rPr>
              <a:t>th</a:t>
            </a:r>
            <a:r>
              <a:rPr lang="en-GB" sz="1600" dirty="0" smtClean="0">
                <a:latin typeface="Arial Unicode MS" charset="0"/>
              </a:rPr>
              <a:t> World Masters Games, Sydney Australia</a:t>
            </a:r>
          </a:p>
          <a:p>
            <a:pPr>
              <a:buFontTx/>
              <a:buChar char="-"/>
            </a:pPr>
            <a:r>
              <a:rPr lang="en-GB" sz="1600" dirty="0" smtClean="0">
                <a:latin typeface="Arial Unicode MS" charset="0"/>
              </a:rPr>
              <a:t>2009 The World Masters Games is established as the biggest participatory Multi Sports Event with over 33.000 Participants</a:t>
            </a:r>
          </a:p>
          <a:p>
            <a:pPr>
              <a:buFontTx/>
              <a:buChar char="-"/>
            </a:pPr>
            <a:r>
              <a:rPr lang="en-GB" sz="1600" dirty="0" smtClean="0">
                <a:latin typeface="Arial Unicode MS" charset="0"/>
              </a:rPr>
              <a:t>2010 1</a:t>
            </a:r>
            <a:r>
              <a:rPr lang="en-GB" sz="1600" baseline="30000" dirty="0" smtClean="0">
                <a:latin typeface="Arial Unicode MS" charset="0"/>
              </a:rPr>
              <a:t>st</a:t>
            </a:r>
            <a:r>
              <a:rPr lang="en-GB" sz="1600" dirty="0" smtClean="0">
                <a:latin typeface="Arial Unicode MS" charset="0"/>
              </a:rPr>
              <a:t> Winter World Masters Games, Bled Slovenia</a:t>
            </a:r>
          </a:p>
          <a:p>
            <a:pPr>
              <a:buFontTx/>
              <a:buChar char="-"/>
            </a:pPr>
            <a:r>
              <a:rPr lang="en-GB" sz="1600" dirty="0" smtClean="0">
                <a:latin typeface="Arial Unicode MS" charset="0"/>
              </a:rPr>
              <a:t>2011 IMGA enters Partnership with IPC</a:t>
            </a:r>
          </a:p>
          <a:p>
            <a:pPr>
              <a:buFontTx/>
              <a:buChar char="-"/>
            </a:pPr>
            <a:r>
              <a:rPr lang="en-GB" sz="1600" dirty="0" smtClean="0">
                <a:latin typeface="Arial Unicode MS" charset="0"/>
              </a:rPr>
              <a:t>2011 2</a:t>
            </a:r>
            <a:r>
              <a:rPr lang="en-GB" sz="1600" baseline="30000" dirty="0" smtClean="0">
                <a:latin typeface="Arial Unicode MS" charset="0"/>
              </a:rPr>
              <a:t>nd</a:t>
            </a:r>
            <a:r>
              <a:rPr lang="en-GB" sz="1600" dirty="0" smtClean="0">
                <a:latin typeface="Arial Unicode MS" charset="0"/>
              </a:rPr>
              <a:t> European Masters Games, </a:t>
            </a:r>
            <a:r>
              <a:rPr lang="en-GB" sz="1600" dirty="0" err="1" smtClean="0">
                <a:latin typeface="Arial Unicode MS" charset="0"/>
              </a:rPr>
              <a:t>Lignano</a:t>
            </a:r>
            <a:r>
              <a:rPr lang="en-GB" sz="1600" dirty="0" smtClean="0">
                <a:latin typeface="Arial Unicode MS" charset="0"/>
              </a:rPr>
              <a:t> Italy</a:t>
            </a:r>
          </a:p>
          <a:p>
            <a:pPr>
              <a:buFontTx/>
              <a:buChar char="-"/>
            </a:pPr>
            <a:r>
              <a:rPr lang="en-GB" sz="1600" dirty="0" smtClean="0">
                <a:latin typeface="Arial Unicode MS" charset="0"/>
              </a:rPr>
              <a:t>2013 8</a:t>
            </a:r>
            <a:r>
              <a:rPr lang="en-GB" sz="1600" baseline="30000" dirty="0" smtClean="0">
                <a:latin typeface="Arial Unicode MS" charset="0"/>
              </a:rPr>
              <a:t>th</a:t>
            </a:r>
            <a:r>
              <a:rPr lang="en-GB" sz="1600" dirty="0" smtClean="0">
                <a:latin typeface="Arial Unicode MS" charset="0"/>
              </a:rPr>
              <a:t> World Masters Games, Torino Italy</a:t>
            </a:r>
          </a:p>
          <a:p>
            <a:pPr>
              <a:buFontTx/>
              <a:buChar char="-"/>
            </a:pPr>
            <a:r>
              <a:rPr lang="en-GB" sz="1600" dirty="0" smtClean="0">
                <a:latin typeface="Arial Unicode MS" charset="0"/>
              </a:rPr>
              <a:t>2014 At the 127</a:t>
            </a:r>
            <a:r>
              <a:rPr lang="en-GB" sz="1600" baseline="30000" dirty="0" smtClean="0">
                <a:latin typeface="Arial Unicode MS" charset="0"/>
              </a:rPr>
              <a:t>th</a:t>
            </a:r>
            <a:r>
              <a:rPr lang="en-GB" sz="1600" dirty="0" smtClean="0">
                <a:latin typeface="Arial Unicode MS" charset="0"/>
              </a:rPr>
              <a:t> IOC session IOC members unanimously vote for closer cooperation with the IMGA </a:t>
            </a:r>
          </a:p>
          <a:p>
            <a:pPr>
              <a:buFontTx/>
              <a:buChar char="-"/>
            </a:pPr>
            <a:r>
              <a:rPr lang="en-GB" sz="1600" dirty="0" smtClean="0">
                <a:latin typeface="Arial Unicode MS" charset="0"/>
              </a:rPr>
              <a:t>2015 2</a:t>
            </a:r>
            <a:r>
              <a:rPr lang="en-GB" sz="1600" baseline="30000" dirty="0" smtClean="0">
                <a:latin typeface="Arial Unicode MS" charset="0"/>
              </a:rPr>
              <a:t>nd</a:t>
            </a:r>
            <a:r>
              <a:rPr lang="en-GB" sz="1600" dirty="0" smtClean="0">
                <a:latin typeface="Arial Unicode MS" charset="0"/>
              </a:rPr>
              <a:t> Winter World Masters Games, Quebec city Canada</a:t>
            </a:r>
          </a:p>
          <a:p>
            <a:pPr>
              <a:buFontTx/>
              <a:buChar char="-"/>
            </a:pPr>
            <a:r>
              <a:rPr lang="en-GB" sz="1600" dirty="0" smtClean="0">
                <a:latin typeface="Arial Unicode MS" charset="0"/>
              </a:rPr>
              <a:t>2015 3</a:t>
            </a:r>
            <a:r>
              <a:rPr lang="en-GB" sz="1600" baseline="30000" dirty="0" smtClean="0">
                <a:latin typeface="Arial Unicode MS" charset="0"/>
              </a:rPr>
              <a:t>rd</a:t>
            </a:r>
            <a:r>
              <a:rPr lang="en-GB" sz="1600" dirty="0" smtClean="0">
                <a:latin typeface="Arial Unicode MS" charset="0"/>
              </a:rPr>
              <a:t> European Masters Games, Nice France The biggest so far with 7500 Athletes</a:t>
            </a:r>
          </a:p>
          <a:p>
            <a:pPr>
              <a:buFontTx/>
              <a:buChar char="-"/>
            </a:pPr>
            <a:r>
              <a:rPr lang="en-GB" sz="1600" dirty="0" smtClean="0">
                <a:latin typeface="Arial Unicode MS" charset="0"/>
              </a:rPr>
              <a:t>2016 1</a:t>
            </a:r>
            <a:r>
              <a:rPr lang="en-GB" sz="1600" baseline="30000" dirty="0" smtClean="0">
                <a:latin typeface="Arial Unicode MS" charset="0"/>
              </a:rPr>
              <a:t>st</a:t>
            </a:r>
            <a:r>
              <a:rPr lang="en-GB" sz="1600" dirty="0" smtClean="0">
                <a:latin typeface="Arial Unicode MS" charset="0"/>
              </a:rPr>
              <a:t> Pan-American Masters Games, Vancouver Canada</a:t>
            </a:r>
          </a:p>
          <a:p>
            <a:pPr>
              <a:buFontTx/>
              <a:buChar char="-"/>
            </a:pPr>
            <a:endParaRPr lang="en-GB" sz="1600" dirty="0">
              <a:latin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94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7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ack athletics111009CG032_Sydney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1172" y="1718073"/>
            <a:ext cx="5092828" cy="39969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33296" y="992698"/>
            <a:ext cx="1782539" cy="295348"/>
          </a:xfrm>
          <a:prstGeom prst="rect">
            <a:avLst/>
          </a:prstGeom>
          <a:noFill/>
        </p:spPr>
        <p:txBody>
          <a:bodyPr wrap="none" lIns="0" tIns="0" rIns="0" bIns="39127" rtlCol="0">
            <a:spAutoFit/>
          </a:bodyPr>
          <a:lstStyle/>
          <a:p>
            <a:pPr>
              <a:lnSpc>
                <a:spcPts val="1626"/>
              </a:lnSpc>
            </a:pPr>
            <a:r>
              <a:rPr lang="en-US" altLang="zh-CN" sz="3200" dirty="0">
                <a:solidFill>
                  <a:schemeClr val="tx1">
                    <a:lumMod val="85000"/>
                  </a:schemeClr>
                </a:solidFill>
                <a:latin typeface="Arial"/>
                <a:cs typeface="Arial"/>
              </a:rPr>
              <a:t>AGENDA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3649588"/>
            <a:ext cx="1403648" cy="2065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1"/>
          <p:cNvSpPr txBox="1"/>
          <p:nvPr/>
        </p:nvSpPr>
        <p:spPr>
          <a:xfrm>
            <a:off x="1115616" y="1561356"/>
            <a:ext cx="2410916" cy="1636784"/>
          </a:xfrm>
          <a:prstGeom prst="rect">
            <a:avLst/>
          </a:prstGeom>
          <a:noFill/>
        </p:spPr>
        <p:txBody>
          <a:bodyPr wrap="none" lIns="0" tIns="0" rIns="0" bIns="39127" rtlCol="0">
            <a:spAutoFit/>
          </a:bodyPr>
          <a:lstStyle/>
          <a:p>
            <a:pPr marL="457200" indent="-457200">
              <a:lnSpc>
                <a:spcPts val="1712"/>
              </a:lnSpc>
              <a:buAutoNum type="arabicPeriod"/>
              <a:tabLst>
                <a:tab pos="304322" algn="l"/>
              </a:tabLst>
            </a:pPr>
            <a:r>
              <a:rPr lang="en-US" altLang="zh-CN" sz="2000" dirty="0" smtClean="0">
                <a:latin typeface="Arial"/>
                <a:cs typeface="Arial"/>
              </a:rPr>
              <a:t>IMGA</a:t>
            </a:r>
            <a:r>
              <a:rPr lang="en-US" altLang="zh-CN" sz="2000" b="1" dirty="0">
                <a:latin typeface="Arial"/>
                <a:cs typeface="Arial"/>
              </a:rPr>
              <a:t> </a:t>
            </a:r>
            <a:r>
              <a:rPr lang="en-US" altLang="zh-CN" sz="2000" dirty="0" smtClean="0">
                <a:latin typeface="Arial"/>
                <a:cs typeface="Arial"/>
              </a:rPr>
              <a:t>Yesterday</a:t>
            </a:r>
            <a:endParaRPr lang="en-US" altLang="zh-CN" sz="2000" b="1" dirty="0" smtClean="0">
              <a:latin typeface="Arial"/>
              <a:cs typeface="Arial"/>
            </a:endParaRPr>
          </a:p>
          <a:p>
            <a:pPr marL="457200" indent="-457200">
              <a:lnSpc>
                <a:spcPts val="2140"/>
              </a:lnSpc>
              <a:buFontTx/>
              <a:buAutoNum type="arabicPeriod"/>
              <a:tabLst>
                <a:tab pos="304322" algn="l"/>
              </a:tabLst>
            </a:pPr>
            <a:r>
              <a:rPr lang="en-US" altLang="zh-CN" sz="2000" dirty="0" smtClean="0">
                <a:solidFill>
                  <a:srgbClr val="558ED5"/>
                </a:solidFill>
                <a:latin typeface="Arial"/>
                <a:cs typeface="Arial"/>
              </a:rPr>
              <a:t>IMGA Today</a:t>
            </a:r>
          </a:p>
          <a:p>
            <a:pPr marL="457200" indent="-457200">
              <a:lnSpc>
                <a:spcPts val="2140"/>
              </a:lnSpc>
              <a:buFontTx/>
              <a:buAutoNum type="arabicPeriod"/>
              <a:tabLst>
                <a:tab pos="304322" algn="l"/>
              </a:tabLst>
            </a:pPr>
            <a:r>
              <a:rPr lang="en-US" altLang="zh-CN" sz="2000" dirty="0" smtClean="0">
                <a:latin typeface="Arial"/>
                <a:cs typeface="Arial"/>
              </a:rPr>
              <a:t>IMGA Tomorrow</a:t>
            </a:r>
          </a:p>
          <a:p>
            <a:pPr marL="457200" indent="-457200">
              <a:lnSpc>
                <a:spcPts val="2140"/>
              </a:lnSpc>
              <a:buAutoNum type="arabicPeriod" startAt="4"/>
              <a:tabLst>
                <a:tab pos="304322" algn="l"/>
              </a:tabLst>
            </a:pPr>
            <a:endParaRPr lang="en-US" altLang="zh-CN" sz="2000" dirty="0" smtClean="0">
              <a:latin typeface="Calibri"/>
              <a:cs typeface="Calibri"/>
            </a:endParaRPr>
          </a:p>
          <a:p>
            <a:pPr marL="457200" indent="-457200">
              <a:lnSpc>
                <a:spcPts val="2140"/>
              </a:lnSpc>
              <a:buAutoNum type="arabicPeriod" startAt="4"/>
              <a:tabLst>
                <a:tab pos="304322" algn="l"/>
              </a:tabLst>
            </a:pPr>
            <a:endParaRPr lang="en-US" altLang="zh-CN" sz="2000" dirty="0" smtClean="0">
              <a:latin typeface="Calibri"/>
              <a:cs typeface="Calibri"/>
            </a:endParaRPr>
          </a:p>
          <a:p>
            <a:pPr marL="457200" indent="-457200">
              <a:lnSpc>
                <a:spcPts val="2140"/>
              </a:lnSpc>
              <a:buAutoNum type="arabicPeriod" startAt="5"/>
              <a:tabLst>
                <a:tab pos="304322" algn="l"/>
              </a:tabLst>
            </a:pPr>
            <a:endParaRPr lang="en-US" altLang="zh-CN"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4699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lalom (415 of 597)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20"/>
          <a:stretch/>
        </p:blipFill>
        <p:spPr>
          <a:xfrm flipH="1">
            <a:off x="-3" y="1"/>
            <a:ext cx="9144001" cy="5715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>
              <a:alpha val="80000"/>
            </a:schemeClr>
          </a:solidFill>
        </p:spPr>
        <p:txBody>
          <a:bodyPr>
            <a:normAutofit/>
          </a:bodyPr>
          <a:lstStyle/>
          <a:p>
            <a:r>
              <a:rPr lang="en-US" sz="2600" b="1" dirty="0" smtClean="0">
                <a:solidFill>
                  <a:srgbClr val="7F7F7F"/>
                </a:solidFill>
                <a:latin typeface="Arial"/>
                <a:cs typeface="Arial"/>
              </a:rPr>
              <a:t>International Masters Games Association (IMGA)</a:t>
            </a:r>
            <a:endParaRPr lang="en-US" sz="2600" b="1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5740"/>
            <a:ext cx="8219256" cy="3804048"/>
          </a:xfrm>
          <a:solidFill>
            <a:schemeClr val="tx1">
              <a:alpha val="70000"/>
            </a:schemeClr>
          </a:solidFill>
        </p:spPr>
        <p:txBody>
          <a:bodyPr>
            <a:normAutofit/>
          </a:bodyPr>
          <a:lstStyle/>
          <a:p>
            <a:r>
              <a:rPr lang="en-US" sz="1800" dirty="0" smtClean="0">
                <a:solidFill>
                  <a:schemeClr val="bg1"/>
                </a:solidFill>
              </a:rPr>
              <a:t>Non-Profit</a:t>
            </a:r>
          </a:p>
          <a:p>
            <a:r>
              <a:rPr lang="en-US" sz="1800" dirty="0" smtClean="0">
                <a:solidFill>
                  <a:schemeClr val="bg1"/>
                </a:solidFill>
              </a:rPr>
              <a:t>Self funded</a:t>
            </a:r>
          </a:p>
          <a:p>
            <a:r>
              <a:rPr lang="en-US" sz="1800" dirty="0" smtClean="0">
                <a:solidFill>
                  <a:schemeClr val="bg1"/>
                </a:solidFill>
              </a:rPr>
              <a:t>Based in Lausanne, Switzerland</a:t>
            </a:r>
          </a:p>
          <a:p>
            <a:r>
              <a:rPr lang="en-US" sz="1800" dirty="0" smtClean="0">
                <a:solidFill>
                  <a:schemeClr val="bg1"/>
                </a:solidFill>
              </a:rPr>
              <a:t>Member of SportAccord</a:t>
            </a:r>
          </a:p>
          <a:p>
            <a:r>
              <a:rPr lang="en-US" sz="1800" dirty="0" smtClean="0">
                <a:solidFill>
                  <a:schemeClr val="bg1"/>
                </a:solidFill>
              </a:rPr>
              <a:t>Currently 37 International Sports Federations as members</a:t>
            </a:r>
          </a:p>
          <a:p>
            <a:r>
              <a:rPr lang="en-US" sz="1800" dirty="0" err="1" smtClean="0">
                <a:solidFill>
                  <a:schemeClr val="bg1"/>
                </a:solidFill>
              </a:rPr>
              <a:t>Recognised</a:t>
            </a:r>
            <a:r>
              <a:rPr lang="en-US" sz="1800" dirty="0" smtClean="0">
                <a:solidFill>
                  <a:schemeClr val="bg1"/>
                </a:solidFill>
              </a:rPr>
              <a:t> by </a:t>
            </a:r>
            <a:r>
              <a:rPr lang="en-US" sz="1800" dirty="0">
                <a:solidFill>
                  <a:schemeClr val="bg1"/>
                </a:solidFill>
              </a:rPr>
              <a:t>the IOC and </a:t>
            </a:r>
            <a:r>
              <a:rPr lang="en-US" sz="1800" dirty="0" smtClean="0">
                <a:solidFill>
                  <a:schemeClr val="bg1"/>
                </a:solidFill>
              </a:rPr>
              <a:t>the IPC</a:t>
            </a:r>
            <a:endParaRPr lang="en-US" sz="18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pic>
        <p:nvPicPr>
          <p:cNvPr id="4" name="Picture 3" descr="logo-OK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7624" y="4019273"/>
            <a:ext cx="938753" cy="1285097"/>
          </a:xfrm>
          <a:prstGeom prst="rect">
            <a:avLst/>
          </a:prstGeom>
        </p:spPr>
      </p:pic>
      <p:pic>
        <p:nvPicPr>
          <p:cNvPr id="8" name="Picture 7" descr="paralympics_logo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9776" y="4451321"/>
            <a:ext cx="1402322" cy="888061"/>
          </a:xfrm>
          <a:prstGeom prst="rect">
            <a:avLst/>
          </a:prstGeom>
        </p:spPr>
      </p:pic>
      <p:pic>
        <p:nvPicPr>
          <p:cNvPr id="11" name="Picture 10" descr="15732768365_c83cc2b8e6.jpg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80495" y="4379313"/>
            <a:ext cx="1625163" cy="9984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6216" y="4523329"/>
            <a:ext cx="1547664" cy="64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228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</a:t>
            </a:r>
            <a:endParaRPr lang="en-US" dirty="0"/>
          </a:p>
        </p:txBody>
      </p:sp>
      <p:pic>
        <p:nvPicPr>
          <p:cNvPr id="5" name="Picture 4" descr="logo-OK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864" y="1522185"/>
            <a:ext cx="2448272" cy="335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50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_MAX7457-1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144449" cy="57150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67544" y="1417340"/>
            <a:ext cx="8208912" cy="3771636"/>
          </a:xfrm>
          <a:prstGeom prst="rect">
            <a:avLst/>
          </a:prstGeom>
          <a:solidFill>
            <a:schemeClr val="tx1">
              <a:alpha val="80000"/>
            </a:schemeClr>
          </a:solidFill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000000"/>
                </a:solidFill>
                <a:latin typeface="Arial"/>
                <a:cs typeface="Arial"/>
              </a:rPr>
              <a:t>Support the Olympic movement and promote the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“sport for all” philosophy of the Olympic charter</a:t>
            </a:r>
            <a:r>
              <a:rPr lang="en-GB" dirty="0" smtClean="0">
                <a:solidFill>
                  <a:srgbClr val="000000"/>
                </a:solidFill>
                <a:latin typeface="Arial"/>
                <a:cs typeface="Arial"/>
              </a:rPr>
              <a:t>.</a:t>
            </a:r>
          </a:p>
          <a:p>
            <a:endParaRPr lang="en-GB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Promoting and encouraging mature athletes from all over the world to practice sports regularly.</a:t>
            </a:r>
          </a:p>
          <a:p>
            <a:endParaRPr lang="en-GB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Promoting friendship and understanding among mature sports people, regardless of age, gender, race, religion, or sport status.</a:t>
            </a:r>
          </a:p>
          <a:p>
            <a:endParaRPr lang="en-GB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GB" dirty="0" smtClean="0">
                <a:solidFill>
                  <a:srgbClr val="000000"/>
                </a:solidFill>
                <a:latin typeface="Arial"/>
                <a:cs typeface="Arial"/>
              </a:rPr>
              <a:t>To grow and strengthen the Masters movement in partnership with our members, the international sports federations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803396"/>
          </a:xfrm>
          <a:solidFill>
            <a:schemeClr val="tx1">
              <a:alpha val="80000"/>
            </a:schemeClr>
          </a:solidFill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7F7F7F"/>
                </a:solidFill>
                <a:latin typeface="Arial"/>
                <a:cs typeface="Arial"/>
              </a:rPr>
              <a:t>IMGA Objectives</a:t>
            </a:r>
            <a:endParaRPr lang="en-US" sz="3200" b="1" dirty="0">
              <a:solidFill>
                <a:srgbClr val="7F7F7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036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_MAX4209-1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144001" cy="5715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803396"/>
          </a:xfrm>
          <a:solidFill>
            <a:schemeClr val="tx1">
              <a:alpha val="80000"/>
            </a:schemeClr>
          </a:solidFill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7F7F7F"/>
                </a:solidFill>
                <a:latin typeface="Arial"/>
                <a:cs typeface="Arial"/>
              </a:rPr>
              <a:t>Fundamental Idea</a:t>
            </a:r>
            <a:endParaRPr lang="en-US" sz="3200" b="1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273325"/>
            <a:ext cx="8219257" cy="4213642"/>
          </a:xfrm>
          <a:solidFill>
            <a:schemeClr val="tx1">
              <a:alpha val="8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en-GB" sz="1600" dirty="0" smtClean="0">
                <a:solidFill>
                  <a:srgbClr val="000000"/>
                </a:solidFill>
                <a:cs typeface="Arial"/>
              </a:rPr>
              <a:t>Establish </a:t>
            </a:r>
            <a:r>
              <a:rPr lang="en-GB" sz="1600" dirty="0">
                <a:solidFill>
                  <a:srgbClr val="000000"/>
                </a:solidFill>
                <a:cs typeface="Arial"/>
              </a:rPr>
              <a:t>multi-national and multi-sports </a:t>
            </a:r>
            <a:r>
              <a:rPr lang="en-GB" sz="1600" dirty="0" smtClean="0">
                <a:solidFill>
                  <a:srgbClr val="000000"/>
                </a:solidFill>
                <a:cs typeface="Arial"/>
              </a:rPr>
              <a:t>events </a:t>
            </a:r>
            <a:r>
              <a:rPr lang="en-GB" sz="1600" dirty="0">
                <a:solidFill>
                  <a:srgbClr val="000000"/>
                </a:solidFill>
                <a:cs typeface="Arial"/>
              </a:rPr>
              <a:t>for mature </a:t>
            </a:r>
            <a:r>
              <a:rPr lang="en-GB" sz="1600" dirty="0" smtClean="0">
                <a:solidFill>
                  <a:srgbClr val="000000"/>
                </a:solidFill>
                <a:cs typeface="Arial"/>
              </a:rPr>
              <a:t>athletes</a:t>
            </a:r>
          </a:p>
          <a:p>
            <a:endParaRPr lang="en-GB" sz="1600" dirty="0">
              <a:solidFill>
                <a:srgbClr val="000000"/>
              </a:solidFill>
              <a:cs typeface="Arial"/>
            </a:endParaRPr>
          </a:p>
          <a:p>
            <a:r>
              <a:rPr lang="en-US" sz="1600" dirty="0" smtClean="0">
                <a:solidFill>
                  <a:schemeClr val="bg1"/>
                </a:solidFill>
                <a:cs typeface="Arial"/>
              </a:rPr>
              <a:t>Promoting </a:t>
            </a:r>
            <a:r>
              <a:rPr lang="en-US" sz="1600" dirty="0">
                <a:solidFill>
                  <a:schemeClr val="bg1"/>
                </a:solidFill>
                <a:cs typeface="Arial"/>
              </a:rPr>
              <a:t>the philosophy of “sport for life“ and “sport for all” </a:t>
            </a:r>
            <a:endParaRPr lang="en-US" sz="1600" dirty="0" smtClean="0">
              <a:solidFill>
                <a:schemeClr val="bg1"/>
              </a:solidFill>
              <a:cs typeface="Arial"/>
            </a:endParaRPr>
          </a:p>
          <a:p>
            <a:endParaRPr lang="en-US" sz="1600" dirty="0">
              <a:solidFill>
                <a:schemeClr val="bg1"/>
              </a:solidFill>
              <a:cs typeface="Arial"/>
            </a:endParaRPr>
          </a:p>
          <a:p>
            <a:r>
              <a:rPr lang="en-US" sz="1600" dirty="0">
                <a:solidFill>
                  <a:schemeClr val="bg1"/>
                </a:solidFill>
                <a:cs typeface="Arial"/>
              </a:rPr>
              <a:t>Motivating a goal-orientated and long-term attitude towards sport and physical </a:t>
            </a:r>
            <a:r>
              <a:rPr lang="en-US" sz="1600" dirty="0" smtClean="0">
                <a:solidFill>
                  <a:schemeClr val="bg1"/>
                </a:solidFill>
                <a:cs typeface="Arial"/>
              </a:rPr>
              <a:t>fitness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chemeClr val="bg1"/>
                </a:solidFill>
                <a:cs typeface="Arial"/>
              </a:rPr>
              <a:t> </a:t>
            </a:r>
            <a:endParaRPr lang="en-US" sz="1600" dirty="0">
              <a:solidFill>
                <a:schemeClr val="bg1"/>
              </a:solidFill>
              <a:cs typeface="Arial"/>
            </a:endParaRPr>
          </a:p>
          <a:p>
            <a:r>
              <a:rPr lang="en-US" sz="1600" dirty="0">
                <a:solidFill>
                  <a:schemeClr val="bg1"/>
                </a:solidFill>
                <a:cs typeface="Arial"/>
              </a:rPr>
              <a:t>Offering </a:t>
            </a:r>
            <a:r>
              <a:rPr lang="en-US" sz="1600" dirty="0" smtClean="0">
                <a:solidFill>
                  <a:schemeClr val="bg1"/>
                </a:solidFill>
                <a:cs typeface="Arial"/>
              </a:rPr>
              <a:t>broad</a:t>
            </a:r>
            <a:r>
              <a:rPr lang="en-US" sz="1600" dirty="0">
                <a:solidFill>
                  <a:schemeClr val="bg1"/>
                </a:solidFill>
                <a:cs typeface="Arial"/>
              </a:rPr>
              <a:t>-based participation in an open sports event featuring a number of disciplines in a truly multinational environment </a:t>
            </a:r>
            <a:endParaRPr lang="en-US" sz="1600" dirty="0" smtClean="0">
              <a:solidFill>
                <a:schemeClr val="bg1"/>
              </a:solidFill>
              <a:cs typeface="Arial"/>
            </a:endParaRPr>
          </a:p>
          <a:p>
            <a:endParaRPr lang="en-US" sz="1600" dirty="0">
              <a:solidFill>
                <a:schemeClr val="bg1"/>
              </a:solidFill>
              <a:cs typeface="Arial"/>
            </a:endParaRPr>
          </a:p>
          <a:p>
            <a:r>
              <a:rPr lang="en-US" sz="1600" dirty="0">
                <a:solidFill>
                  <a:schemeClr val="bg1"/>
                </a:solidFill>
                <a:cs typeface="Arial"/>
              </a:rPr>
              <a:t>Encouraging mature individuals from all over the world to participate in sport regardless of sex, race, religion or sports status </a:t>
            </a:r>
            <a:endParaRPr lang="en-US" sz="1600" dirty="0" smtClean="0">
              <a:solidFill>
                <a:schemeClr val="bg1"/>
              </a:solidFill>
              <a:cs typeface="Arial"/>
            </a:endParaRPr>
          </a:p>
          <a:p>
            <a:endParaRPr lang="en-US" sz="1600" dirty="0">
              <a:solidFill>
                <a:schemeClr val="bg1"/>
              </a:solidFill>
              <a:cs typeface="Arial"/>
            </a:endParaRPr>
          </a:p>
          <a:p>
            <a:r>
              <a:rPr lang="en-US" sz="1600" dirty="0">
                <a:solidFill>
                  <a:schemeClr val="bg1"/>
                </a:solidFill>
                <a:cs typeface="Arial"/>
              </a:rPr>
              <a:t>Setting an example by the participants to inspire the youth of the world to acknowledge that competitive sport may continue throughout life </a:t>
            </a:r>
            <a:endParaRPr lang="en-US" sz="1600" dirty="0" smtClean="0">
              <a:solidFill>
                <a:schemeClr val="bg1"/>
              </a:solidFill>
              <a:cs typeface="Arial"/>
            </a:endParaRPr>
          </a:p>
          <a:p>
            <a:endParaRPr lang="en-US" sz="1600" dirty="0">
              <a:solidFill>
                <a:schemeClr val="bg1"/>
              </a:solidFill>
              <a:cs typeface="Arial"/>
            </a:endParaRPr>
          </a:p>
          <a:p>
            <a:r>
              <a:rPr lang="en-US" sz="1600" dirty="0">
                <a:solidFill>
                  <a:schemeClr val="bg1"/>
                </a:solidFill>
                <a:cs typeface="Arial"/>
              </a:rPr>
              <a:t>Bringing together mature </a:t>
            </a:r>
            <a:r>
              <a:rPr lang="en-US" sz="1600" dirty="0" smtClean="0">
                <a:solidFill>
                  <a:schemeClr val="bg1"/>
                </a:solidFill>
                <a:cs typeface="Arial"/>
              </a:rPr>
              <a:t>athletes </a:t>
            </a:r>
            <a:r>
              <a:rPr lang="en-US" sz="1600" dirty="0">
                <a:solidFill>
                  <a:schemeClr val="bg1"/>
                </a:solidFill>
                <a:cs typeface="Arial"/>
              </a:rPr>
              <a:t>in different cities throughout </a:t>
            </a:r>
            <a:r>
              <a:rPr lang="en-US" sz="1600" dirty="0" smtClean="0">
                <a:solidFill>
                  <a:schemeClr val="bg1"/>
                </a:solidFill>
                <a:cs typeface="Arial"/>
              </a:rPr>
              <a:t>the world </a:t>
            </a:r>
            <a:r>
              <a:rPr lang="en-US" sz="1600" dirty="0">
                <a:solidFill>
                  <a:schemeClr val="bg1"/>
                </a:solidFill>
                <a:cs typeface="Arial"/>
              </a:rPr>
              <a:t>to practice their sport and to share cultural and tourist experiences. </a:t>
            </a:r>
          </a:p>
          <a:p>
            <a:pPr>
              <a:buFontTx/>
              <a:buChar char="-"/>
            </a:pPr>
            <a:endParaRPr lang="en-GB" sz="16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5530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82" descr="Picture2 05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1000"/>
            <a:ext cx="9144000" cy="6096000"/>
          </a:xfrm>
          <a:prstGeom prst="rect">
            <a:avLst/>
          </a:prstGeom>
        </p:spPr>
      </p:pic>
      <p:sp>
        <p:nvSpPr>
          <p:cNvPr id="82" name="Title 1"/>
          <p:cNvSpPr>
            <a:spLocks noGrp="1"/>
          </p:cNvSpPr>
          <p:nvPr>
            <p:ph type="title"/>
          </p:nvPr>
        </p:nvSpPr>
        <p:spPr>
          <a:xfrm>
            <a:off x="467544" y="265212"/>
            <a:ext cx="8229600" cy="803396"/>
          </a:xfrm>
          <a:solidFill>
            <a:schemeClr val="tx1">
              <a:alpha val="80000"/>
            </a:schemeClr>
          </a:solidFill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7F7F7F"/>
                </a:solidFill>
                <a:latin typeface="Arial"/>
                <a:cs typeface="Arial"/>
              </a:rPr>
              <a:t>Type of Masters Events</a:t>
            </a:r>
            <a:endParaRPr lang="en-US" sz="3200" b="1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87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273324"/>
            <a:ext cx="8208912" cy="4009628"/>
          </a:xfrm>
          <a:solidFill>
            <a:schemeClr val="tx1">
              <a:alpha val="80000"/>
            </a:schemeClr>
          </a:solidFill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GB" sz="1600" dirty="0" smtClean="0">
                <a:solidFill>
                  <a:srgbClr val="000000"/>
                </a:solidFill>
                <a:cs typeface="Arial"/>
              </a:rPr>
              <a:t>Global Events (Held every 4 years)</a:t>
            </a:r>
          </a:p>
          <a:p>
            <a:pPr lvl="1">
              <a:buFont typeface="Arial"/>
              <a:buChar char="•"/>
            </a:pPr>
            <a:r>
              <a:rPr lang="en-GB" sz="1600" dirty="0" smtClean="0">
                <a:solidFill>
                  <a:srgbClr val="000000"/>
                </a:solidFill>
                <a:cs typeface="Arial"/>
              </a:rPr>
              <a:t>World Masters Games (Auckland, New Zealand 21-30Apr. 2017)</a:t>
            </a:r>
          </a:p>
          <a:p>
            <a:pPr lvl="1">
              <a:buFont typeface="Arial"/>
              <a:buChar char="•"/>
            </a:pPr>
            <a:r>
              <a:rPr lang="en-GB" sz="1600" dirty="0" smtClean="0">
                <a:solidFill>
                  <a:srgbClr val="000000"/>
                </a:solidFill>
                <a:cs typeface="Arial"/>
              </a:rPr>
              <a:t>Winter World Masters Games (Innsbruck, 2020)</a:t>
            </a:r>
          </a:p>
          <a:p>
            <a:pPr lvl="1">
              <a:buFont typeface="Arial"/>
              <a:buChar char="•"/>
            </a:pPr>
            <a:endParaRPr lang="en-GB" sz="1600" dirty="0" smtClean="0">
              <a:solidFill>
                <a:srgbClr val="000000"/>
              </a:solidFill>
              <a:cs typeface="Arial"/>
            </a:endParaRPr>
          </a:p>
          <a:p>
            <a:pPr>
              <a:buFont typeface="Arial"/>
              <a:buChar char="•"/>
            </a:pPr>
            <a:r>
              <a:rPr lang="en-GB" sz="1600" dirty="0" smtClean="0">
                <a:solidFill>
                  <a:srgbClr val="000000"/>
                </a:solidFill>
                <a:cs typeface="Arial"/>
              </a:rPr>
              <a:t>Regional Events (Held every 4 Years) All IMGA events are Open to all nationalities</a:t>
            </a:r>
          </a:p>
          <a:p>
            <a:pPr lvl="1">
              <a:buFont typeface="Arial"/>
              <a:buChar char="•"/>
            </a:pPr>
            <a:r>
              <a:rPr lang="en-GB" sz="1600" dirty="0" smtClean="0">
                <a:solidFill>
                  <a:srgbClr val="000000"/>
                </a:solidFill>
                <a:cs typeface="Arial"/>
              </a:rPr>
              <a:t>European Masters Games (Torino, Italy Jul. 2019)</a:t>
            </a:r>
          </a:p>
          <a:p>
            <a:pPr lvl="1">
              <a:buFont typeface="Arial"/>
              <a:buChar char="•"/>
            </a:pPr>
            <a:r>
              <a:rPr lang="en-GB" sz="1600" dirty="0" smtClean="0">
                <a:solidFill>
                  <a:srgbClr val="000000"/>
                </a:solidFill>
                <a:cs typeface="Arial"/>
              </a:rPr>
              <a:t>Asia Pacific Masters Games (Penang, Malaysia Sep. 2018)</a:t>
            </a:r>
          </a:p>
          <a:p>
            <a:pPr lvl="1">
              <a:buFont typeface="Arial"/>
              <a:buChar char="•"/>
            </a:pPr>
            <a:r>
              <a:rPr lang="en-GB" sz="1600" dirty="0" smtClean="0">
                <a:solidFill>
                  <a:srgbClr val="000000"/>
                </a:solidFill>
                <a:cs typeface="Arial"/>
              </a:rPr>
              <a:t>Pan-American Masters Games (TBA 2020) (Bidding: Rio, Cali, Cleveland)</a:t>
            </a:r>
          </a:p>
          <a:p>
            <a:pPr lvl="1">
              <a:buFont typeface="Arial"/>
              <a:buChar char="•"/>
            </a:pPr>
            <a:endParaRPr lang="en-GB" sz="1600" dirty="0" smtClean="0">
              <a:solidFill>
                <a:srgbClr val="000000"/>
              </a:solidFill>
              <a:cs typeface="Arial"/>
            </a:endParaRPr>
          </a:p>
          <a:p>
            <a:pPr>
              <a:buFont typeface="Arial"/>
              <a:buChar char="•"/>
            </a:pPr>
            <a:r>
              <a:rPr lang="en-GB" sz="1600" dirty="0" smtClean="0">
                <a:solidFill>
                  <a:srgbClr val="000000"/>
                </a:solidFill>
                <a:cs typeface="Arial"/>
              </a:rPr>
              <a:t>Other Non IMGA events</a:t>
            </a:r>
          </a:p>
          <a:p>
            <a:pPr lvl="1">
              <a:buFont typeface="Arial"/>
              <a:buChar char="•"/>
            </a:pPr>
            <a:r>
              <a:rPr lang="en-GB" sz="1600" dirty="0" smtClean="0">
                <a:solidFill>
                  <a:srgbClr val="000000"/>
                </a:solidFill>
                <a:cs typeface="Arial"/>
              </a:rPr>
              <a:t>Individual sports Masters events</a:t>
            </a:r>
          </a:p>
          <a:p>
            <a:pPr lvl="1">
              <a:buFont typeface="Arial"/>
              <a:buChar char="•"/>
            </a:pPr>
            <a:r>
              <a:rPr lang="en-GB" sz="1600" dirty="0" smtClean="0">
                <a:solidFill>
                  <a:srgbClr val="000000"/>
                </a:solidFill>
                <a:cs typeface="Arial"/>
              </a:rPr>
              <a:t>National Masters events</a:t>
            </a:r>
          </a:p>
          <a:p>
            <a:pPr lvl="1">
              <a:buFont typeface="Arial"/>
              <a:buChar char="•"/>
            </a:pPr>
            <a:r>
              <a:rPr lang="en-GB" sz="1600" dirty="0" smtClean="0">
                <a:solidFill>
                  <a:srgbClr val="000000"/>
                </a:solidFill>
                <a:cs typeface="Arial"/>
              </a:rPr>
              <a:t>Other Masters events</a:t>
            </a:r>
          </a:p>
          <a:p>
            <a:pPr lvl="1">
              <a:buFontTx/>
              <a:buChar char="-"/>
            </a:pPr>
            <a:endParaRPr lang="en-GB" sz="1200" dirty="0">
              <a:latin typeface="Calibri"/>
              <a:cs typeface="Calibri"/>
            </a:endParaRPr>
          </a:p>
          <a:p>
            <a:pPr>
              <a:buFontTx/>
              <a:buChar char="-"/>
            </a:pPr>
            <a:endParaRPr lang="en-GB" sz="1600" dirty="0">
              <a:latin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99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7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quash Fulvio 2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52999" cy="5715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803396"/>
          </a:xfrm>
          <a:solidFill>
            <a:schemeClr val="tx1">
              <a:alpha val="80000"/>
            </a:schemeClr>
          </a:solidFill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7F7F7F"/>
                </a:solidFill>
                <a:latin typeface="Arial"/>
                <a:cs typeface="Arial"/>
              </a:rPr>
              <a:t>Who is it for</a:t>
            </a:r>
            <a:endParaRPr lang="en-US" sz="3200" b="1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201317"/>
            <a:ext cx="8219257" cy="4285650"/>
          </a:xfrm>
          <a:solidFill>
            <a:schemeClr val="tx1">
              <a:alpha val="80000"/>
            </a:schemeClr>
          </a:solidFill>
        </p:spPr>
        <p:txBody>
          <a:bodyPr>
            <a:normAutofit fontScale="70000" lnSpcReduction="20000"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The Games are open to everyone globally, who complies with the minimum age requirements and who registers for the sport(s) in which they wish to participate. </a:t>
            </a:r>
            <a:endParaRPr lang="en-US" sz="1800" dirty="0" smtClean="0">
              <a:solidFill>
                <a:srgbClr val="000000"/>
              </a:solidFill>
            </a:endParaRPr>
          </a:p>
          <a:p>
            <a:endParaRPr lang="en-US" sz="1800" dirty="0">
              <a:solidFill>
                <a:srgbClr val="000000"/>
              </a:solidFill>
            </a:endParaRPr>
          </a:p>
          <a:p>
            <a:r>
              <a:rPr lang="en-US" sz="1800" dirty="0">
                <a:solidFill>
                  <a:srgbClr val="000000"/>
                </a:solidFill>
              </a:rPr>
              <a:t>All participants represent themselves only. </a:t>
            </a:r>
            <a:endParaRPr lang="en-US" sz="1800" dirty="0" smtClean="0">
              <a:solidFill>
                <a:srgbClr val="000000"/>
              </a:solidFill>
            </a:endParaRPr>
          </a:p>
          <a:p>
            <a:endParaRPr lang="en-US" sz="1800" dirty="0">
              <a:solidFill>
                <a:srgbClr val="000000"/>
              </a:solidFill>
            </a:endParaRPr>
          </a:p>
          <a:p>
            <a:r>
              <a:rPr lang="en-US" sz="1800" dirty="0">
                <a:solidFill>
                  <a:srgbClr val="000000"/>
                </a:solidFill>
              </a:rPr>
              <a:t>There are no national teams, groups or official national representatives. </a:t>
            </a:r>
            <a:endParaRPr lang="en-US" sz="1800" dirty="0" smtClean="0">
              <a:solidFill>
                <a:srgbClr val="000000"/>
              </a:solidFill>
            </a:endParaRPr>
          </a:p>
          <a:p>
            <a:endParaRPr lang="en-US" sz="1800" dirty="0">
              <a:solidFill>
                <a:srgbClr val="000000"/>
              </a:solidFill>
            </a:endParaRPr>
          </a:p>
          <a:p>
            <a:r>
              <a:rPr lang="en-US" sz="1800" dirty="0">
                <a:solidFill>
                  <a:srgbClr val="000000"/>
                </a:solidFill>
              </a:rPr>
              <a:t>With regard to team sports, it is accepted that several teams from individual countries may participate, while participants from several different countries may unite to form multi-national teams. </a:t>
            </a:r>
            <a:endParaRPr lang="en-US" sz="1800" dirty="0" smtClean="0">
              <a:solidFill>
                <a:srgbClr val="000000"/>
              </a:solidFill>
            </a:endParaRPr>
          </a:p>
          <a:p>
            <a:endParaRPr lang="en-US" sz="1800" dirty="0">
              <a:solidFill>
                <a:srgbClr val="000000"/>
              </a:solidFill>
            </a:endParaRPr>
          </a:p>
          <a:p>
            <a:r>
              <a:rPr lang="en-US" sz="1800" dirty="0">
                <a:solidFill>
                  <a:srgbClr val="000000"/>
                </a:solidFill>
              </a:rPr>
              <a:t>All participants shall compete in the outfit and the clothes normally used in their particular sport. Participants may wear their national uniforms; however this is at the discretion of the participants and their national sports </a:t>
            </a:r>
            <a:r>
              <a:rPr lang="en-US" sz="1800" dirty="0" err="1">
                <a:solidFill>
                  <a:srgbClr val="000000"/>
                </a:solidFill>
              </a:rPr>
              <a:t>organisation</a:t>
            </a:r>
            <a:r>
              <a:rPr lang="en-US" sz="1800" dirty="0">
                <a:solidFill>
                  <a:srgbClr val="000000"/>
                </a:solidFill>
              </a:rPr>
              <a:t>. </a:t>
            </a:r>
            <a:endParaRPr lang="en-US" sz="1800" dirty="0" smtClean="0">
              <a:solidFill>
                <a:srgbClr val="000000"/>
              </a:solidFill>
            </a:endParaRPr>
          </a:p>
          <a:p>
            <a:endParaRPr lang="en-US" sz="1800" dirty="0">
              <a:solidFill>
                <a:srgbClr val="000000"/>
              </a:solidFill>
            </a:endParaRPr>
          </a:p>
          <a:p>
            <a:r>
              <a:rPr lang="en-US" sz="1800" dirty="0">
                <a:solidFill>
                  <a:srgbClr val="000000"/>
                </a:solidFill>
              </a:rPr>
              <a:t>Participation in </a:t>
            </a:r>
            <a:r>
              <a:rPr lang="en-US" sz="1800" dirty="0" smtClean="0">
                <a:solidFill>
                  <a:srgbClr val="000000"/>
                </a:solidFill>
              </a:rPr>
              <a:t>a IMGA </a:t>
            </a:r>
            <a:r>
              <a:rPr lang="en-US" sz="1800" dirty="0">
                <a:solidFill>
                  <a:srgbClr val="000000"/>
                </a:solidFill>
              </a:rPr>
              <a:t>Masters Games does not require any qualification competitions or selection criteria. </a:t>
            </a:r>
            <a:endParaRPr lang="en-US" sz="1800" dirty="0" smtClean="0">
              <a:solidFill>
                <a:srgbClr val="000000"/>
              </a:solidFill>
            </a:endParaRPr>
          </a:p>
          <a:p>
            <a:endParaRPr lang="en-US" sz="1800" dirty="0">
              <a:solidFill>
                <a:srgbClr val="000000"/>
              </a:solidFill>
            </a:endParaRPr>
          </a:p>
          <a:p>
            <a:r>
              <a:rPr lang="en-US" sz="1800" dirty="0">
                <a:solidFill>
                  <a:srgbClr val="000000"/>
                </a:solidFill>
              </a:rPr>
              <a:t>Participants, their family and friends will be offered a range of accommodation options, which will satisfy any individual need and budget. The establishment of a Games athlete’s village is not a requirement. </a:t>
            </a:r>
            <a:endParaRPr lang="en-US" sz="1800" dirty="0" smtClean="0">
              <a:solidFill>
                <a:srgbClr val="000000"/>
              </a:solidFill>
            </a:endParaRPr>
          </a:p>
          <a:p>
            <a:endParaRPr lang="en-US" sz="1800" dirty="0">
              <a:solidFill>
                <a:srgbClr val="000000"/>
              </a:solidFill>
            </a:endParaRPr>
          </a:p>
          <a:p>
            <a:r>
              <a:rPr lang="en-US" sz="1800" dirty="0" smtClean="0">
                <a:solidFill>
                  <a:srgbClr val="000000"/>
                </a:solidFill>
              </a:rPr>
              <a:t>The </a:t>
            </a:r>
            <a:r>
              <a:rPr lang="en-US" sz="1800" dirty="0">
                <a:solidFill>
                  <a:srgbClr val="000000"/>
                </a:solidFill>
              </a:rPr>
              <a:t>Games offers an opportunity for Paralympic athletes to compete alongside or in the same field of play as able-bodied athletes. </a:t>
            </a:r>
          </a:p>
          <a:p>
            <a:pPr>
              <a:buFontTx/>
              <a:buChar char="-"/>
            </a:pPr>
            <a:endParaRPr lang="en-GB" sz="1600" dirty="0">
              <a:latin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438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 descr="WWMG_skoki_KR_095_100130_VP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67544" y="265212"/>
            <a:ext cx="8229600" cy="803396"/>
          </a:xfrm>
          <a:prstGeom prst="rect">
            <a:avLst/>
          </a:prstGeom>
          <a:solidFill>
            <a:schemeClr val="tx1">
              <a:alpha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rgbClr val="7F7F7F"/>
                </a:solidFill>
                <a:latin typeface="Arial"/>
                <a:cs typeface="Arial"/>
              </a:rPr>
              <a:t>IMGA Masters Events in Numbers</a:t>
            </a:r>
            <a:endParaRPr lang="en-US" sz="3200" b="1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67544" y="1273324"/>
            <a:ext cx="8208912" cy="4009628"/>
          </a:xfrm>
          <a:prstGeom prst="rect">
            <a:avLst/>
          </a:prstGeom>
          <a:solidFill>
            <a:schemeClr val="tx1">
              <a:alpha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Char char="•"/>
            </a:pPr>
            <a:endParaRPr lang="en-GB" sz="20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buFont typeface="Arial"/>
              <a:buChar char="•"/>
            </a:pPr>
            <a:r>
              <a:rPr lang="en-GB" sz="2000" dirty="0" smtClean="0">
                <a:solidFill>
                  <a:srgbClr val="000000"/>
                </a:solidFill>
                <a:latin typeface="Arial"/>
                <a:cs typeface="Arial"/>
              </a:rPr>
              <a:t>World Masters Games </a:t>
            </a:r>
          </a:p>
          <a:p>
            <a:pPr lvl="1">
              <a:buFont typeface="Arial"/>
              <a:buChar char="•"/>
            </a:pPr>
            <a:r>
              <a:rPr lang="en-GB" sz="1600" dirty="0" smtClean="0">
                <a:solidFill>
                  <a:srgbClr val="000000"/>
                </a:solidFill>
                <a:latin typeface="Arial"/>
                <a:cs typeface="Arial"/>
              </a:rPr>
              <a:t>25000+ Athletes, 30 sports,  70+ Venues, 10 days, 20M EUR budget</a:t>
            </a:r>
          </a:p>
          <a:p>
            <a:pPr>
              <a:buFont typeface="Arial"/>
              <a:buChar char="•"/>
            </a:pPr>
            <a:endParaRPr lang="en-GB" sz="20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buFont typeface="Arial"/>
              <a:buChar char="•"/>
            </a:pPr>
            <a:r>
              <a:rPr lang="en-GB" sz="2000" dirty="0" smtClean="0">
                <a:solidFill>
                  <a:srgbClr val="000000"/>
                </a:solidFill>
                <a:latin typeface="Arial"/>
                <a:cs typeface="Arial"/>
              </a:rPr>
              <a:t>Winter World Masters Games</a:t>
            </a:r>
          </a:p>
          <a:p>
            <a:pPr lvl="1">
              <a:buFont typeface="Arial"/>
              <a:buChar char="•"/>
            </a:pPr>
            <a:r>
              <a:rPr lang="en-GB" sz="1600" dirty="0" smtClean="0">
                <a:solidFill>
                  <a:srgbClr val="000000"/>
                </a:solidFill>
                <a:latin typeface="Arial"/>
                <a:cs typeface="Arial"/>
              </a:rPr>
              <a:t>4000+ Athletes, 8 Sports, 20+ Venues, 9 days, 3M EUR budget</a:t>
            </a:r>
          </a:p>
          <a:p>
            <a:pPr>
              <a:buFont typeface="Arial"/>
              <a:buChar char="•"/>
            </a:pPr>
            <a:endParaRPr lang="en-GB" sz="20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buFont typeface="Arial"/>
              <a:buChar char="•"/>
            </a:pPr>
            <a:r>
              <a:rPr lang="en-GB" sz="2000" dirty="0" smtClean="0">
                <a:solidFill>
                  <a:srgbClr val="000000"/>
                </a:solidFill>
                <a:latin typeface="Arial"/>
                <a:cs typeface="Arial"/>
              </a:rPr>
              <a:t>Regional IMGA summer events</a:t>
            </a:r>
          </a:p>
          <a:p>
            <a:pPr lvl="1">
              <a:buFont typeface="Arial"/>
              <a:buChar char="•"/>
            </a:pPr>
            <a:r>
              <a:rPr lang="en-GB" sz="1600" dirty="0" smtClean="0">
                <a:solidFill>
                  <a:srgbClr val="000000"/>
                </a:solidFill>
                <a:latin typeface="Arial"/>
                <a:cs typeface="Arial"/>
              </a:rPr>
              <a:t>5000-10000 Athletes, 25</a:t>
            </a:r>
          </a:p>
          <a:p>
            <a:pPr lvl="1">
              <a:buFont typeface="Arial"/>
              <a:buChar char="•"/>
            </a:pPr>
            <a:r>
              <a:rPr lang="en-GB" sz="1600" dirty="0" smtClean="0">
                <a:solidFill>
                  <a:srgbClr val="000000"/>
                </a:solidFill>
                <a:latin typeface="Arial"/>
                <a:cs typeface="Arial"/>
              </a:rPr>
              <a:t> Sports, 9 days, 40+ Venues, 5M EUR budget</a:t>
            </a:r>
          </a:p>
        </p:txBody>
      </p:sp>
    </p:spTree>
    <p:extLst>
      <p:ext uri="{BB962C8B-B14F-4D97-AF65-F5344CB8AC3E}">
        <p14:creationId xmlns:p14="http://schemas.microsoft.com/office/powerpoint/2010/main" val="324919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k1mens1510MK004_Sydney_2009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395" y="0"/>
            <a:ext cx="9181395" cy="5715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777262"/>
          </a:xfrm>
          <a:solidFill>
            <a:schemeClr val="tx1">
              <a:alpha val="80000"/>
            </a:schemeClr>
          </a:solidFill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7F7F7F"/>
                </a:solidFill>
                <a:latin typeface="Arial"/>
                <a:cs typeface="Arial"/>
              </a:rPr>
              <a:t>Economic Impact</a:t>
            </a:r>
            <a:endParaRPr lang="en-US" sz="3200" b="1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201316"/>
            <a:ext cx="8208912" cy="4248472"/>
          </a:xfrm>
          <a:solidFill>
            <a:schemeClr val="tx1">
              <a:alpha val="80000"/>
            </a:schemeClr>
          </a:solidFill>
        </p:spPr>
        <p:txBody>
          <a:bodyPr numCol="2">
            <a:normAutofit lnSpcReduction="10000"/>
          </a:bodyPr>
          <a:lstStyle/>
          <a:p>
            <a:pPr marL="0" indent="0">
              <a:buNone/>
            </a:pPr>
            <a:r>
              <a:rPr lang="en-GB" sz="1600" dirty="0" smtClean="0">
                <a:cs typeface="Arial"/>
              </a:rPr>
              <a:t>Torino</a:t>
            </a:r>
          </a:p>
          <a:p>
            <a:pPr marL="0" indent="0">
              <a:buNone/>
            </a:pPr>
            <a:r>
              <a:rPr lang="en-GB" sz="1600" dirty="0" smtClean="0">
                <a:cs typeface="Arial"/>
              </a:rPr>
              <a:t>World Masters Games 2013</a:t>
            </a:r>
          </a:p>
          <a:p>
            <a:pPr marL="0" indent="0">
              <a:buNone/>
            </a:pPr>
            <a:endParaRPr lang="en-GB" sz="1600" dirty="0" smtClean="0">
              <a:cs typeface="Arial"/>
            </a:endParaRPr>
          </a:p>
          <a:p>
            <a:r>
              <a:rPr lang="en-GB" sz="1600" dirty="0" smtClean="0">
                <a:cs typeface="Arial"/>
              </a:rPr>
              <a:t>Hotel Occupancy 36% to 71%</a:t>
            </a:r>
          </a:p>
          <a:p>
            <a:r>
              <a:rPr lang="en-GB" sz="1600" dirty="0" smtClean="0">
                <a:cs typeface="Arial"/>
              </a:rPr>
              <a:t>Avg. Rate EUR 71 to EUR 104</a:t>
            </a:r>
            <a:endParaRPr lang="en-GB" sz="1600" dirty="0">
              <a:cs typeface="Arial"/>
            </a:endParaRPr>
          </a:p>
          <a:p>
            <a:endParaRPr lang="en-GB" sz="1600" dirty="0" smtClean="0">
              <a:cs typeface="Arial"/>
            </a:endParaRPr>
          </a:p>
          <a:p>
            <a:r>
              <a:rPr lang="en-GB" sz="1600" dirty="0" smtClean="0">
                <a:cs typeface="Arial"/>
              </a:rPr>
              <a:t>Total Operating Cost: EUR 6.7 Million</a:t>
            </a:r>
          </a:p>
          <a:p>
            <a:r>
              <a:rPr lang="en-GB" sz="1600" dirty="0" smtClean="0">
                <a:cs typeface="Arial"/>
              </a:rPr>
              <a:t>Public Funding: EUR 3.3 Million</a:t>
            </a:r>
          </a:p>
          <a:p>
            <a:endParaRPr lang="en-GB" sz="1600" dirty="0">
              <a:cs typeface="Arial"/>
            </a:endParaRPr>
          </a:p>
          <a:p>
            <a:r>
              <a:rPr lang="en-GB" sz="1600" dirty="0" smtClean="0">
                <a:cs typeface="Arial"/>
              </a:rPr>
              <a:t>Direct Tourism Spending:</a:t>
            </a:r>
          </a:p>
          <a:p>
            <a:pPr lvl="1"/>
            <a:r>
              <a:rPr lang="en-GB" sz="1200" dirty="0" smtClean="0">
                <a:cs typeface="Arial"/>
              </a:rPr>
              <a:t> </a:t>
            </a:r>
            <a:r>
              <a:rPr lang="en-GB" sz="1600" dirty="0" smtClean="0">
                <a:cs typeface="Arial"/>
              </a:rPr>
              <a:t>EUR 35 Million</a:t>
            </a:r>
          </a:p>
          <a:p>
            <a:endParaRPr lang="en-GB" sz="1600" dirty="0">
              <a:cs typeface="Arial"/>
            </a:endParaRPr>
          </a:p>
          <a:p>
            <a:r>
              <a:rPr lang="en-GB" sz="1600" dirty="0" smtClean="0">
                <a:cs typeface="Arial"/>
              </a:rPr>
              <a:t>ROI </a:t>
            </a:r>
          </a:p>
          <a:p>
            <a:pPr lvl="1"/>
            <a:r>
              <a:rPr lang="en-GB" sz="1600" dirty="0" smtClean="0">
                <a:solidFill>
                  <a:srgbClr val="FF6600"/>
                </a:solidFill>
                <a:cs typeface="Arial"/>
              </a:rPr>
              <a:t>10 times</a:t>
            </a:r>
            <a:endParaRPr lang="en-GB" sz="1600" dirty="0">
              <a:solidFill>
                <a:srgbClr val="FF6600"/>
              </a:solidFill>
              <a:cs typeface="Arial"/>
            </a:endParaRPr>
          </a:p>
          <a:p>
            <a:pPr marL="0" indent="0">
              <a:buNone/>
            </a:pPr>
            <a:endParaRPr lang="en-GB" sz="1600" dirty="0" smtClean="0">
              <a:cs typeface="Arial"/>
            </a:endParaRPr>
          </a:p>
          <a:p>
            <a:pPr marL="0" indent="0">
              <a:buNone/>
            </a:pPr>
            <a:r>
              <a:rPr lang="en-GB" sz="1600" dirty="0" smtClean="0">
                <a:cs typeface="Arial"/>
              </a:rPr>
              <a:t>Nice</a:t>
            </a:r>
          </a:p>
          <a:p>
            <a:pPr marL="0" indent="0">
              <a:buNone/>
            </a:pPr>
            <a:r>
              <a:rPr lang="en-GB" sz="1600" dirty="0" smtClean="0">
                <a:cs typeface="Arial"/>
              </a:rPr>
              <a:t>European Masters Games 2015</a:t>
            </a:r>
          </a:p>
          <a:p>
            <a:pPr marL="0" indent="0">
              <a:buNone/>
            </a:pPr>
            <a:endParaRPr lang="en-GB" sz="1600" dirty="0">
              <a:cs typeface="Arial"/>
            </a:endParaRPr>
          </a:p>
          <a:p>
            <a:r>
              <a:rPr lang="en-GB" sz="1600" dirty="0" smtClean="0">
                <a:cs typeface="Arial"/>
              </a:rPr>
              <a:t>Hotel Occupancy 33% to 92%</a:t>
            </a:r>
          </a:p>
          <a:p>
            <a:endParaRPr lang="en-GB" sz="1600" dirty="0">
              <a:cs typeface="Arial"/>
            </a:endParaRPr>
          </a:p>
          <a:p>
            <a:endParaRPr lang="en-GB" sz="1600" dirty="0" smtClean="0">
              <a:cs typeface="Arial"/>
            </a:endParaRPr>
          </a:p>
          <a:p>
            <a:r>
              <a:rPr lang="en-GB" sz="1600" dirty="0" smtClean="0">
                <a:cs typeface="Arial"/>
              </a:rPr>
              <a:t>Total Operating Cost: EUR 3.9 Million</a:t>
            </a:r>
          </a:p>
          <a:p>
            <a:r>
              <a:rPr lang="en-GB" sz="1600" dirty="0" smtClean="0">
                <a:cs typeface="Arial"/>
              </a:rPr>
              <a:t>Public Funding: EUR 820.000</a:t>
            </a:r>
          </a:p>
          <a:p>
            <a:endParaRPr lang="en-GB" sz="1600" dirty="0">
              <a:cs typeface="Arial"/>
            </a:endParaRPr>
          </a:p>
          <a:p>
            <a:r>
              <a:rPr lang="en-GB" sz="1600" dirty="0" smtClean="0">
                <a:cs typeface="Arial"/>
              </a:rPr>
              <a:t>Direct Tourism Spending:</a:t>
            </a:r>
          </a:p>
          <a:p>
            <a:pPr lvl="1"/>
            <a:r>
              <a:rPr lang="en-GB" sz="1700" dirty="0" smtClean="0">
                <a:cs typeface="Arial"/>
              </a:rPr>
              <a:t> EUR 15 Million</a:t>
            </a:r>
          </a:p>
          <a:p>
            <a:endParaRPr lang="en-GB" sz="1600" dirty="0">
              <a:cs typeface="Arial"/>
            </a:endParaRPr>
          </a:p>
          <a:p>
            <a:r>
              <a:rPr lang="en-GB" sz="1600" dirty="0" smtClean="0">
                <a:cs typeface="Arial"/>
              </a:rPr>
              <a:t>ROI</a:t>
            </a:r>
          </a:p>
          <a:p>
            <a:pPr lvl="1"/>
            <a:r>
              <a:rPr lang="en-GB" sz="1600" dirty="0" smtClean="0">
                <a:solidFill>
                  <a:srgbClr val="FF6600"/>
                </a:solidFill>
                <a:cs typeface="Arial"/>
              </a:rPr>
              <a:t> 18 times</a:t>
            </a:r>
            <a:endParaRPr lang="en-GB" sz="1600" dirty="0">
              <a:solidFill>
                <a:srgbClr val="FF66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68344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5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5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5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5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_MAX3861-1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777262"/>
          </a:xfrm>
          <a:solidFill>
            <a:schemeClr val="tx1">
              <a:alpha val="80000"/>
            </a:schemeClr>
          </a:solidFill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7F7F7F"/>
                </a:solidFill>
                <a:latin typeface="Arial"/>
                <a:cs typeface="Arial"/>
              </a:rPr>
              <a:t>Social Impact</a:t>
            </a:r>
            <a:endParaRPr lang="en-US" sz="3200" b="1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67544" y="1273324"/>
            <a:ext cx="8219257" cy="4213642"/>
          </a:xfrm>
          <a:prstGeom prst="rect">
            <a:avLst/>
          </a:prstGeom>
          <a:solidFill>
            <a:schemeClr val="tx1">
              <a:alpha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>
                    <a:lumMod val="75000"/>
                    <a:lumOff val="25000"/>
                  </a:schemeClr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</a:rPr>
              <a:t>Masters sport can make a great difference.  Masters Sport can affect positive change in many ways within society and must begin to be seen as a valuable public asset.  Evidence points to sport as a very rich source of key developmental assets which can help to</a:t>
            </a:r>
            <a:r>
              <a:rPr lang="en-US" sz="1600" dirty="0" smtClean="0">
                <a:solidFill>
                  <a:schemeClr val="bg1"/>
                </a:solidFill>
              </a:rPr>
              <a:t>:</a:t>
            </a:r>
          </a:p>
          <a:p>
            <a:pPr marL="0" indent="0">
              <a:buNone/>
            </a:pPr>
            <a:endParaRPr lang="en-US" sz="1600" dirty="0" smtClean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rgbClr val="000000"/>
                </a:solidFill>
              </a:rPr>
              <a:t>build health both mentally and physically</a:t>
            </a:r>
          </a:p>
          <a:p>
            <a:r>
              <a:rPr lang="en-US" sz="1600" dirty="0">
                <a:solidFill>
                  <a:srgbClr val="000000"/>
                </a:solidFill>
              </a:rPr>
              <a:t>foster character and citizenship</a:t>
            </a:r>
          </a:p>
          <a:p>
            <a:r>
              <a:rPr lang="en-US" sz="1600" dirty="0">
                <a:solidFill>
                  <a:srgbClr val="000000"/>
                </a:solidFill>
              </a:rPr>
              <a:t>social integration</a:t>
            </a:r>
          </a:p>
          <a:p>
            <a:r>
              <a:rPr lang="en-US" sz="1600" dirty="0">
                <a:solidFill>
                  <a:srgbClr val="000000"/>
                </a:solidFill>
              </a:rPr>
              <a:t>stimulate the local economy, </a:t>
            </a:r>
          </a:p>
          <a:p>
            <a:r>
              <a:rPr lang="en-US" sz="1600" dirty="0">
                <a:solidFill>
                  <a:srgbClr val="000000"/>
                </a:solidFill>
              </a:rPr>
              <a:t>provide adult mentorship to young people and teach kids important life lessons</a:t>
            </a:r>
          </a:p>
          <a:p>
            <a:r>
              <a:rPr lang="en-US" sz="1600" dirty="0">
                <a:solidFill>
                  <a:srgbClr val="000000"/>
                </a:solidFill>
              </a:rPr>
              <a:t>strengthen community connectedness</a:t>
            </a:r>
          </a:p>
          <a:p>
            <a:r>
              <a:rPr lang="en-US" sz="1600" dirty="0">
                <a:solidFill>
                  <a:srgbClr val="000000"/>
                </a:solidFill>
              </a:rPr>
              <a:t>build social capital and resilient communities</a:t>
            </a: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GB" sz="1600" dirty="0">
              <a:latin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141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thletics1810CG004_Sydney_4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1846" y="0"/>
            <a:ext cx="9175846" cy="5715000"/>
          </a:xfrm>
          <a:prstGeom prst="rect">
            <a:avLst/>
          </a:prstGeom>
        </p:spPr>
      </p:pic>
      <p:sp>
        <p:nvSpPr>
          <p:cNvPr id="3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273325"/>
            <a:ext cx="8219257" cy="4213642"/>
          </a:xfrm>
          <a:solidFill>
            <a:schemeClr val="tx1">
              <a:alpha val="80000"/>
            </a:schemeClr>
          </a:solidFill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GB" sz="1600" dirty="0" smtClean="0">
                <a:cs typeface="Arial"/>
              </a:rPr>
              <a:t>Sports infrastructure</a:t>
            </a:r>
          </a:p>
          <a:p>
            <a:pPr lvl="1">
              <a:buFont typeface="Arial"/>
              <a:buChar char="•"/>
            </a:pPr>
            <a:r>
              <a:rPr lang="en-GB" sz="1200" dirty="0" smtClean="0">
                <a:cs typeface="Arial"/>
              </a:rPr>
              <a:t>Venues availability, quality and ownership</a:t>
            </a:r>
          </a:p>
          <a:p>
            <a:pPr lvl="1">
              <a:buFont typeface="Arial"/>
              <a:buChar char="•"/>
            </a:pPr>
            <a:r>
              <a:rPr lang="en-GB" sz="1200" dirty="0" smtClean="0">
                <a:cs typeface="Arial"/>
              </a:rPr>
              <a:t>Local or regional experience in event management</a:t>
            </a:r>
          </a:p>
          <a:p>
            <a:pPr>
              <a:buFont typeface="Arial"/>
              <a:buChar char="•"/>
            </a:pPr>
            <a:r>
              <a:rPr lang="en-GB" sz="1600" dirty="0" smtClean="0">
                <a:cs typeface="Arial"/>
              </a:rPr>
              <a:t>Finances</a:t>
            </a:r>
          </a:p>
          <a:p>
            <a:pPr lvl="1">
              <a:buFont typeface="Arial"/>
              <a:buChar char="•"/>
            </a:pPr>
            <a:r>
              <a:rPr lang="en-GB" sz="1200" dirty="0" smtClean="0">
                <a:cs typeface="Arial"/>
              </a:rPr>
              <a:t>Payment history at previous international sports events</a:t>
            </a:r>
          </a:p>
          <a:p>
            <a:pPr lvl="1">
              <a:buFont typeface="Arial"/>
              <a:buChar char="•"/>
            </a:pPr>
            <a:r>
              <a:rPr lang="en-GB" sz="1200" dirty="0" smtClean="0">
                <a:cs typeface="Arial"/>
              </a:rPr>
              <a:t>Solid budget, including cash flow considerations.</a:t>
            </a:r>
          </a:p>
          <a:p>
            <a:pPr>
              <a:buFont typeface="Arial"/>
              <a:buChar char="•"/>
            </a:pPr>
            <a:r>
              <a:rPr lang="en-GB" sz="1600" dirty="0" smtClean="0">
                <a:cs typeface="Arial"/>
              </a:rPr>
              <a:t>Tourism infrastructure</a:t>
            </a:r>
          </a:p>
          <a:p>
            <a:pPr lvl="1">
              <a:buFont typeface="Arial"/>
              <a:buChar char="•"/>
            </a:pPr>
            <a:r>
              <a:rPr lang="en-GB" sz="1200" dirty="0" smtClean="0">
                <a:cs typeface="Arial"/>
              </a:rPr>
              <a:t>Hotels</a:t>
            </a:r>
          </a:p>
          <a:p>
            <a:pPr lvl="1">
              <a:buFont typeface="Arial"/>
              <a:buChar char="•"/>
            </a:pPr>
            <a:r>
              <a:rPr lang="en-GB" sz="1200" dirty="0" smtClean="0">
                <a:cs typeface="Arial"/>
              </a:rPr>
              <a:t>Other Accommodation</a:t>
            </a:r>
          </a:p>
          <a:p>
            <a:pPr lvl="1">
              <a:buFont typeface="Arial"/>
              <a:buChar char="•"/>
            </a:pPr>
            <a:r>
              <a:rPr lang="en-GB" sz="1200" dirty="0" smtClean="0">
                <a:cs typeface="Arial"/>
              </a:rPr>
              <a:t>Tourist attractions : Museums. Tour options etc..</a:t>
            </a:r>
          </a:p>
          <a:p>
            <a:pPr>
              <a:buFont typeface="Arial"/>
              <a:buChar char="•"/>
            </a:pPr>
            <a:r>
              <a:rPr lang="en-GB" sz="1600" dirty="0" smtClean="0">
                <a:cs typeface="Arial"/>
              </a:rPr>
              <a:t>Location</a:t>
            </a:r>
          </a:p>
          <a:p>
            <a:pPr lvl="1">
              <a:buFont typeface="Arial"/>
              <a:buChar char="•"/>
            </a:pPr>
            <a:r>
              <a:rPr lang="en-GB" sz="1200" dirty="0" smtClean="0">
                <a:cs typeface="Arial"/>
              </a:rPr>
              <a:t>Local neighbouring Masters population</a:t>
            </a:r>
          </a:p>
          <a:p>
            <a:pPr lvl="1">
              <a:buFont typeface="Arial"/>
              <a:buChar char="•"/>
            </a:pPr>
            <a:r>
              <a:rPr lang="en-GB" sz="1200" dirty="0" smtClean="0">
                <a:cs typeface="Arial"/>
              </a:rPr>
              <a:t>Accessibility: Airport proximity, Other transport</a:t>
            </a:r>
          </a:p>
          <a:p>
            <a:pPr>
              <a:buFont typeface="Arial"/>
              <a:buChar char="•"/>
            </a:pPr>
            <a:r>
              <a:rPr lang="en-GB" sz="1600" dirty="0" smtClean="0">
                <a:cs typeface="Arial"/>
              </a:rPr>
              <a:t>Dates</a:t>
            </a:r>
          </a:p>
          <a:p>
            <a:pPr lvl="1">
              <a:buFont typeface="Arial"/>
              <a:buChar char="•"/>
            </a:pPr>
            <a:r>
              <a:rPr lang="en-GB" sz="1200" dirty="0" smtClean="0">
                <a:cs typeface="Arial"/>
              </a:rPr>
              <a:t>When is the event suggested, local holidays etc.</a:t>
            </a:r>
          </a:p>
          <a:p>
            <a:pPr>
              <a:buFontTx/>
              <a:buChar char="-"/>
            </a:pPr>
            <a:endParaRPr lang="en-GB" sz="1600" dirty="0" smtClean="0">
              <a:latin typeface="Arial Unicode MS" charset="0"/>
            </a:endParaRPr>
          </a:p>
          <a:p>
            <a:pPr>
              <a:buFontTx/>
              <a:buChar char="-"/>
            </a:pPr>
            <a:endParaRPr lang="en-GB" sz="1600" dirty="0" smtClean="0">
              <a:latin typeface="Arial Unicode MS" charset="0"/>
            </a:endParaRPr>
          </a:p>
          <a:p>
            <a:pPr>
              <a:buFontTx/>
              <a:buChar char="-"/>
            </a:pPr>
            <a:endParaRPr lang="en-GB" sz="1600" dirty="0">
              <a:latin typeface="Arial Unicode MS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803396"/>
          </a:xfrm>
          <a:solidFill>
            <a:schemeClr val="tx1">
              <a:alpha val="80000"/>
            </a:schemeClr>
          </a:solidFill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7F7F7F"/>
                </a:solidFill>
                <a:latin typeface="Arial"/>
                <a:cs typeface="Arial"/>
              </a:rPr>
              <a:t>What is IMGA looking for in a host city</a:t>
            </a:r>
            <a:endParaRPr lang="en-US" sz="3200" b="1" dirty="0">
              <a:solidFill>
                <a:srgbClr val="7F7F7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4101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ack athletics111009CG032_Sydney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1172" y="1718073"/>
            <a:ext cx="5092828" cy="39969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33296" y="992698"/>
            <a:ext cx="1782539" cy="295348"/>
          </a:xfrm>
          <a:prstGeom prst="rect">
            <a:avLst/>
          </a:prstGeom>
          <a:noFill/>
        </p:spPr>
        <p:txBody>
          <a:bodyPr wrap="none" lIns="0" tIns="0" rIns="0" bIns="39127" rtlCol="0">
            <a:spAutoFit/>
          </a:bodyPr>
          <a:lstStyle/>
          <a:p>
            <a:pPr>
              <a:lnSpc>
                <a:spcPts val="1626"/>
              </a:lnSpc>
            </a:pPr>
            <a:r>
              <a:rPr lang="en-US" altLang="zh-CN" sz="3200" dirty="0">
                <a:solidFill>
                  <a:schemeClr val="tx1">
                    <a:lumMod val="85000"/>
                  </a:schemeClr>
                </a:solidFill>
                <a:latin typeface="Arial"/>
                <a:cs typeface="Arial"/>
              </a:rPr>
              <a:t>AGENDA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3649588"/>
            <a:ext cx="1403648" cy="2065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1"/>
          <p:cNvSpPr txBox="1"/>
          <p:nvPr/>
        </p:nvSpPr>
        <p:spPr>
          <a:xfrm>
            <a:off x="1115616" y="1561356"/>
            <a:ext cx="2410916" cy="1636784"/>
          </a:xfrm>
          <a:prstGeom prst="rect">
            <a:avLst/>
          </a:prstGeom>
          <a:noFill/>
        </p:spPr>
        <p:txBody>
          <a:bodyPr wrap="none" lIns="0" tIns="0" rIns="0" bIns="39127" rtlCol="0">
            <a:spAutoFit/>
          </a:bodyPr>
          <a:lstStyle/>
          <a:p>
            <a:pPr marL="457200" indent="-457200">
              <a:lnSpc>
                <a:spcPts val="1712"/>
              </a:lnSpc>
              <a:buAutoNum type="arabicPeriod"/>
              <a:tabLst>
                <a:tab pos="304322" algn="l"/>
              </a:tabLst>
            </a:pPr>
            <a:r>
              <a:rPr lang="en-US" altLang="zh-CN" sz="2000" dirty="0" smtClean="0">
                <a:latin typeface="Arial"/>
                <a:cs typeface="Arial"/>
              </a:rPr>
              <a:t>IMGA</a:t>
            </a:r>
            <a:r>
              <a:rPr lang="en-US" altLang="zh-CN" sz="2000" b="1" dirty="0">
                <a:latin typeface="Arial"/>
                <a:cs typeface="Arial"/>
              </a:rPr>
              <a:t> </a:t>
            </a:r>
            <a:r>
              <a:rPr lang="en-US" altLang="zh-CN" sz="2000" dirty="0" smtClean="0">
                <a:latin typeface="Arial"/>
                <a:cs typeface="Arial"/>
              </a:rPr>
              <a:t>Yesterday</a:t>
            </a:r>
            <a:endParaRPr lang="en-US" altLang="zh-CN" sz="2000" b="1" dirty="0" smtClean="0">
              <a:latin typeface="Arial"/>
              <a:cs typeface="Arial"/>
            </a:endParaRPr>
          </a:p>
          <a:p>
            <a:pPr marL="457200" indent="-457200">
              <a:lnSpc>
                <a:spcPts val="2140"/>
              </a:lnSpc>
              <a:buFontTx/>
              <a:buAutoNum type="arabicPeriod"/>
              <a:tabLst>
                <a:tab pos="304322" algn="l"/>
              </a:tabLst>
            </a:pPr>
            <a:r>
              <a:rPr lang="en-US" altLang="zh-CN" sz="2000" dirty="0" smtClean="0">
                <a:solidFill>
                  <a:srgbClr val="FFFFFF"/>
                </a:solidFill>
                <a:latin typeface="Arial"/>
                <a:cs typeface="Arial"/>
              </a:rPr>
              <a:t>IMGA Today</a:t>
            </a:r>
          </a:p>
          <a:p>
            <a:pPr marL="457200" indent="-457200">
              <a:lnSpc>
                <a:spcPts val="2140"/>
              </a:lnSpc>
              <a:buFontTx/>
              <a:buAutoNum type="arabicPeriod"/>
              <a:tabLst>
                <a:tab pos="304322" algn="l"/>
              </a:tabLst>
            </a:pPr>
            <a:r>
              <a:rPr lang="en-US" altLang="zh-CN" sz="2000" dirty="0" smtClean="0">
                <a:solidFill>
                  <a:srgbClr val="558ED5"/>
                </a:solidFill>
                <a:latin typeface="Arial"/>
                <a:cs typeface="Arial"/>
              </a:rPr>
              <a:t>IMGA Tomorrow</a:t>
            </a:r>
          </a:p>
          <a:p>
            <a:pPr marL="457200" indent="-457200">
              <a:lnSpc>
                <a:spcPts val="2140"/>
              </a:lnSpc>
              <a:buAutoNum type="arabicPeriod" startAt="4"/>
              <a:tabLst>
                <a:tab pos="304322" algn="l"/>
              </a:tabLst>
            </a:pPr>
            <a:endParaRPr lang="en-US" altLang="zh-CN" sz="2000" dirty="0" smtClean="0">
              <a:latin typeface="Calibri"/>
              <a:cs typeface="Calibri"/>
            </a:endParaRPr>
          </a:p>
          <a:p>
            <a:pPr marL="457200" indent="-457200">
              <a:lnSpc>
                <a:spcPts val="2140"/>
              </a:lnSpc>
              <a:buAutoNum type="arabicPeriod" startAt="4"/>
              <a:tabLst>
                <a:tab pos="304322" algn="l"/>
              </a:tabLst>
            </a:pPr>
            <a:endParaRPr lang="en-US" altLang="zh-CN" sz="2000" dirty="0" smtClean="0">
              <a:latin typeface="Calibri"/>
              <a:cs typeface="Calibri"/>
            </a:endParaRPr>
          </a:p>
          <a:p>
            <a:pPr marL="457200" indent="-457200">
              <a:lnSpc>
                <a:spcPts val="2140"/>
              </a:lnSpc>
              <a:buAutoNum type="arabicPeriod" startAt="5"/>
              <a:tabLst>
                <a:tab pos="304322" algn="l"/>
              </a:tabLst>
            </a:pPr>
            <a:endParaRPr lang="en-US" altLang="zh-CN"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4699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thletics111009CG046_Sydney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1"/>
            <a:ext cx="9144000" cy="5715001"/>
          </a:xfrm>
          <a:prstGeom prst="rect">
            <a:avLst/>
          </a:prstGeom>
        </p:spPr>
      </p:pic>
      <p:sp>
        <p:nvSpPr>
          <p:cNvPr id="83" name="Title 1"/>
          <p:cNvSpPr>
            <a:spLocks noGrp="1"/>
          </p:cNvSpPr>
          <p:nvPr>
            <p:ph type="title"/>
          </p:nvPr>
        </p:nvSpPr>
        <p:spPr>
          <a:xfrm>
            <a:off x="323528" y="121196"/>
            <a:ext cx="8229600" cy="803396"/>
          </a:xfrm>
          <a:solidFill>
            <a:schemeClr val="tx1">
              <a:alpha val="80000"/>
            </a:schemeClr>
          </a:solidFill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7F7F7F"/>
                </a:solidFill>
                <a:latin typeface="Arial"/>
                <a:cs typeface="Arial"/>
              </a:rPr>
              <a:t>Next steps</a:t>
            </a:r>
            <a:endParaRPr lang="en-US" sz="3200" b="1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87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201316"/>
            <a:ext cx="8208912" cy="4248472"/>
          </a:xfrm>
          <a:solidFill>
            <a:schemeClr val="tx1">
              <a:alpha val="80000"/>
            </a:schemeClr>
          </a:solidFill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GB" sz="1600" dirty="0" smtClean="0">
                <a:latin typeface="Arial Unicode MS" charset="0"/>
              </a:rPr>
              <a:t>The IMGA has signed an agreement with the Olympic Committee </a:t>
            </a:r>
            <a:r>
              <a:rPr lang="en-GB" sz="1600" smtClean="0">
                <a:latin typeface="Arial Unicode MS" charset="0"/>
              </a:rPr>
              <a:t>for the World </a:t>
            </a:r>
            <a:r>
              <a:rPr lang="en-GB" sz="1600" dirty="0" smtClean="0">
                <a:latin typeface="Arial Unicode MS" charset="0"/>
              </a:rPr>
              <a:t>Masters Games and Winter World Masters Games to be hosted in Olympic cities, preferably in the year following the Olympic and Paralympic games.</a:t>
            </a:r>
          </a:p>
          <a:p>
            <a:pPr>
              <a:buFontTx/>
              <a:buChar char="-"/>
            </a:pPr>
            <a:endParaRPr lang="en-GB" sz="1600" dirty="0" smtClean="0">
              <a:latin typeface="Arial Unicode MS" charset="0"/>
            </a:endParaRPr>
          </a:p>
          <a:p>
            <a:pPr>
              <a:buFontTx/>
              <a:buChar char="-"/>
            </a:pPr>
            <a:r>
              <a:rPr lang="en-GB" sz="1600" dirty="0" smtClean="0">
                <a:latin typeface="Arial Unicode MS" charset="0"/>
              </a:rPr>
              <a:t>The IMGA has entered into an agreement with an international media house to centralise and distribute media related to the Masters movement globally. </a:t>
            </a:r>
          </a:p>
          <a:p>
            <a:pPr>
              <a:buFontTx/>
              <a:buChar char="-"/>
            </a:pPr>
            <a:endParaRPr lang="en-GB" sz="1600" dirty="0" smtClean="0">
              <a:latin typeface="Arial Unicode MS" charset="0"/>
            </a:endParaRPr>
          </a:p>
          <a:p>
            <a:pPr>
              <a:buFontTx/>
              <a:buChar char="-"/>
            </a:pPr>
            <a:r>
              <a:rPr lang="en-GB" sz="1600" dirty="0" smtClean="0">
                <a:latin typeface="Arial Unicode MS" charset="0"/>
              </a:rPr>
              <a:t>Apart from having a Masters event every year the IMGA will seek to help and encourage individual nations to host their own Masters Events   </a:t>
            </a:r>
          </a:p>
          <a:p>
            <a:pPr>
              <a:buFontTx/>
              <a:buChar char="-"/>
            </a:pPr>
            <a:endParaRPr lang="en-GB" sz="1600" dirty="0">
              <a:latin typeface="Arial Unicode MS" charset="0"/>
            </a:endParaRPr>
          </a:p>
          <a:p>
            <a:pPr>
              <a:buFontTx/>
              <a:buChar char="-"/>
            </a:pPr>
            <a:r>
              <a:rPr lang="en-GB" sz="1600" dirty="0" smtClean="0">
                <a:latin typeface="Arial Unicode MS" charset="0"/>
              </a:rPr>
              <a:t>Continue to grow and strengthen the Masters Movement</a:t>
            </a:r>
          </a:p>
          <a:p>
            <a:pPr>
              <a:buFontTx/>
              <a:buChar char="-"/>
            </a:pPr>
            <a:endParaRPr lang="en-GB" sz="1600" dirty="0">
              <a:latin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7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7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</a:t>
            </a:r>
            <a:endParaRPr lang="en-US" dirty="0"/>
          </a:p>
        </p:txBody>
      </p:sp>
      <p:pic>
        <p:nvPicPr>
          <p:cNvPr id="5" name="Picture 4" descr="logo-OK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864" y="1522185"/>
            <a:ext cx="2448272" cy="335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3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ockey1010CG004_Sydney_2009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89798"/>
            <a:ext cx="9133024" cy="5804798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907704" y="1921396"/>
            <a:ext cx="5328592" cy="952500"/>
          </a:xfrm>
          <a:prstGeom prst="rect">
            <a:avLst/>
          </a:prstGeom>
          <a:solidFill>
            <a:schemeClr val="tx1">
              <a:alpha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119353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5" descr="br100008basem0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9144000" cy="5714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907704" y="1921396"/>
            <a:ext cx="5328592" cy="952500"/>
          </a:xfrm>
          <a:prstGeom prst="rect">
            <a:avLst/>
          </a:prstGeom>
          <a:solidFill>
            <a:schemeClr val="tx1">
              <a:alpha val="80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rPr>
              <a:t>Thank You</a:t>
            </a:r>
          </a:p>
          <a:p>
            <a:r>
              <a:rPr lang="en-US" sz="1600" b="1" dirty="0" smtClean="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rPr>
              <a:t>WWW.IMGA.CH</a:t>
            </a:r>
            <a:endParaRPr lang="en-US" sz="1600" b="1" dirty="0">
              <a:solidFill>
                <a:schemeClr val="tx1">
                  <a:lumMod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5454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spAutoFit/>
      </a:bodyPr>
      <a:lstStyle>
        <a:defPPr>
          <a:defRPr i="1" dirty="0">
            <a:solidFill>
              <a:schemeClr val="bg2"/>
            </a:solidFill>
            <a:latin typeface="Arial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25346</TotalTime>
  <Words>1279</Words>
  <Application>Microsoft Office PowerPoint</Application>
  <PresentationFormat>On-screen Show (16:10)</PresentationFormat>
  <Paragraphs>191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 Unicode MS</vt:lpstr>
      <vt:lpstr>宋体</vt:lpstr>
      <vt:lpstr>Arial</vt:lpstr>
      <vt:lpstr>Arial Hebrew Scholar</vt:lpstr>
      <vt:lpstr>Calibri</vt:lpstr>
      <vt:lpstr>Office Theme</vt:lpstr>
      <vt:lpstr>PowerPoint Presentation</vt:lpstr>
      <vt:lpstr>PowerPoint Presentation</vt:lpstr>
      <vt:lpstr>History</vt:lpstr>
      <vt:lpstr>History</vt:lpstr>
      <vt:lpstr>PowerPoint Presentation</vt:lpstr>
      <vt:lpstr>International Masters Games Association (IMGA)</vt:lpstr>
      <vt:lpstr>video</vt:lpstr>
      <vt:lpstr>IMGA Objectives</vt:lpstr>
      <vt:lpstr>Fundamental Idea</vt:lpstr>
      <vt:lpstr>Type of Masters Events</vt:lpstr>
      <vt:lpstr>Who is it for</vt:lpstr>
      <vt:lpstr>PowerPoint Presentation</vt:lpstr>
      <vt:lpstr>Economic Impact</vt:lpstr>
      <vt:lpstr>Social Impact</vt:lpstr>
      <vt:lpstr>What is IMGA looking for in a host city</vt:lpstr>
      <vt:lpstr>PowerPoint Presentation</vt:lpstr>
      <vt:lpstr>Next steps</vt:lpstr>
      <vt:lpstr>video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Revenue generating strategies</dc:title>
  <dc:creator>Jens V.Holm</dc:creator>
  <cp:lastModifiedBy>Heidi Pihlak</cp:lastModifiedBy>
  <cp:revision>243</cp:revision>
  <cp:lastPrinted>2017-01-08T21:48:24Z</cp:lastPrinted>
  <dcterms:created xsi:type="dcterms:W3CDTF">2009-11-14T18:08:58Z</dcterms:created>
  <dcterms:modified xsi:type="dcterms:W3CDTF">2017-02-10T19:32:05Z</dcterms:modified>
</cp:coreProperties>
</file>