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94" y="-1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06DBB8-E626-46D9-A9A6-D7326202EAA2}" type="datetimeFigureOut">
              <a:rPr lang="en-US" smtClean="0"/>
              <a:t>2/9/2017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2415F6-8B0A-4F81-B9D7-D2EF5BFC2C50}" type="slidenum">
              <a:rPr lang="en-US" smtClean="0"/>
              <a:t>‹#›</a:t>
            </a:fld>
            <a:endParaRPr lang="en-US"/>
          </a:p>
        </p:txBody>
      </p:sp>
    </p:spTree>
    <p:extLst>
      <p:ext uri="{BB962C8B-B14F-4D97-AF65-F5344CB8AC3E}">
        <p14:creationId xmlns:p14="http://schemas.microsoft.com/office/powerpoint/2010/main" val="3397182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2415F6-8B0A-4F81-B9D7-D2EF5BFC2C50}" type="slidenum">
              <a:rPr lang="en-US" smtClean="0"/>
              <a:t>1</a:t>
            </a:fld>
            <a:endParaRPr lang="en-US"/>
          </a:p>
        </p:txBody>
      </p:sp>
    </p:spTree>
    <p:extLst>
      <p:ext uri="{BB962C8B-B14F-4D97-AF65-F5344CB8AC3E}">
        <p14:creationId xmlns:p14="http://schemas.microsoft.com/office/powerpoint/2010/main" val="1753519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06036D-5FAD-4239-B21C-99C057C3E69A}"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3951435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6036D-5FAD-4239-B21C-99C057C3E69A}"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346073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06036D-5FAD-4239-B21C-99C057C3E69A}"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972997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06036D-5FAD-4239-B21C-99C057C3E69A}" type="datetimeFigureOut">
              <a:rPr lang="en-US" smtClean="0"/>
              <a:t>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1190564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06036D-5FAD-4239-B21C-99C057C3E69A}" type="datetimeFigureOut">
              <a:rPr lang="en-US" smtClean="0"/>
              <a:t>2/9/2017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3241249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06036D-5FAD-4239-B21C-99C057C3E69A}" type="datetimeFigureOut">
              <a:rPr lang="en-US" smtClean="0"/>
              <a:t>2/9/2017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3328798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06036D-5FAD-4239-B21C-99C057C3E69A}" type="datetimeFigureOut">
              <a:rPr lang="en-US" smtClean="0"/>
              <a:t>2/9/2017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2656517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6036D-5FAD-4239-B21C-99C057C3E69A}" type="datetimeFigureOut">
              <a:rPr lang="en-US" smtClean="0"/>
              <a:t>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486453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6036D-5FAD-4239-B21C-99C057C3E69A}" type="datetimeFigureOut">
              <a:rPr lang="en-US" smtClean="0"/>
              <a:t>2/9/2017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2270455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6036D-5FAD-4239-B21C-99C057C3E69A}"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89015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06036D-5FAD-4239-B21C-99C057C3E69A}" type="datetimeFigureOut">
              <a:rPr lang="en-US" smtClean="0"/>
              <a:t>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99CBC-BA57-4A07-842E-94BBC3325A10}" type="slidenum">
              <a:rPr lang="en-US" smtClean="0"/>
              <a:t>‹#›</a:t>
            </a:fld>
            <a:endParaRPr lang="en-US"/>
          </a:p>
        </p:txBody>
      </p:sp>
    </p:spTree>
    <p:extLst>
      <p:ext uri="{BB962C8B-B14F-4D97-AF65-F5344CB8AC3E}">
        <p14:creationId xmlns:p14="http://schemas.microsoft.com/office/powerpoint/2010/main" val="167357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06036D-5FAD-4239-B21C-99C057C3E69A}" type="datetimeFigureOut">
              <a:rPr lang="en-US" smtClean="0"/>
              <a:t>2/9/2017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999CBC-BA57-4A07-842E-94BBC3325A10}" type="slidenum">
              <a:rPr lang="en-US" smtClean="0"/>
              <a:t>‹#›</a:t>
            </a:fld>
            <a:endParaRPr lang="en-US"/>
          </a:p>
        </p:txBody>
      </p:sp>
    </p:spTree>
    <p:extLst>
      <p:ext uri="{BB962C8B-B14F-4D97-AF65-F5344CB8AC3E}">
        <p14:creationId xmlns:p14="http://schemas.microsoft.com/office/powerpoint/2010/main" val="6349767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143000"/>
            <a:ext cx="7772400" cy="1600200"/>
          </a:xfrm>
        </p:spPr>
        <p:txBody>
          <a:bodyPr>
            <a:normAutofit/>
          </a:bodyPr>
          <a:lstStyle/>
          <a:p>
            <a:r>
              <a:rPr lang="en-US" b="1" i="1" dirty="0">
                <a:solidFill>
                  <a:srgbClr val="002060"/>
                </a:solidFill>
                <a:latin typeface="Cooper Black" pitchFamily="18" charset="0"/>
              </a:rPr>
              <a:t>Latvian Veteran / Senior Sports Association LVSA</a:t>
            </a:r>
            <a:endParaRPr lang="en-US" i="1" dirty="0">
              <a:solidFill>
                <a:srgbClr val="002060"/>
              </a:solidFill>
              <a:latin typeface="Cooper Black" pitchFamily="18" charset="0"/>
            </a:endParaRPr>
          </a:p>
        </p:txBody>
      </p:sp>
      <p:sp>
        <p:nvSpPr>
          <p:cNvPr id="3" name="Subtitle 2"/>
          <p:cNvSpPr>
            <a:spLocks noGrp="1"/>
          </p:cNvSpPr>
          <p:nvPr>
            <p:ph type="subTitle" idx="1"/>
          </p:nvPr>
        </p:nvSpPr>
        <p:spPr>
          <a:xfrm>
            <a:off x="1295400" y="2892136"/>
            <a:ext cx="7010400" cy="3432464"/>
          </a:xfrm>
        </p:spPr>
        <p:txBody>
          <a:bodyPr>
            <a:normAutofit fontScale="77500" lnSpcReduction="20000"/>
          </a:bodyPr>
          <a:lstStyle/>
          <a:p>
            <a:r>
              <a:rPr lang="en-US" sz="4700" i="1" dirty="0" err="1">
                <a:solidFill>
                  <a:srgbClr val="C00000"/>
                </a:solidFill>
                <a:effectLst>
                  <a:outerShdw blurRad="38100" dist="38100" dir="2700000" algn="tl">
                    <a:srgbClr val="000000">
                      <a:alpha val="43137"/>
                    </a:srgbClr>
                  </a:outerShdw>
                </a:effectLst>
              </a:rPr>
              <a:t>Latvijas</a:t>
            </a:r>
            <a:r>
              <a:rPr lang="en-US" sz="4700" i="1" dirty="0">
                <a:solidFill>
                  <a:srgbClr val="C00000"/>
                </a:solidFill>
                <a:effectLst>
                  <a:outerShdw blurRad="38100" dist="38100" dir="2700000" algn="tl">
                    <a:srgbClr val="000000">
                      <a:alpha val="43137"/>
                    </a:srgbClr>
                  </a:outerShdw>
                </a:effectLst>
              </a:rPr>
              <a:t> </a:t>
            </a:r>
            <a:r>
              <a:rPr lang="en-US" sz="4700" i="1" dirty="0" err="1">
                <a:solidFill>
                  <a:srgbClr val="C00000"/>
                </a:solidFill>
                <a:effectLst>
                  <a:outerShdw blurRad="38100" dist="38100" dir="2700000" algn="tl">
                    <a:srgbClr val="000000">
                      <a:alpha val="43137"/>
                    </a:srgbClr>
                  </a:outerShdw>
                </a:effectLst>
              </a:rPr>
              <a:t>Sporta</a:t>
            </a:r>
            <a:r>
              <a:rPr lang="en-US" sz="4700" i="1" dirty="0">
                <a:solidFill>
                  <a:srgbClr val="C00000"/>
                </a:solidFill>
                <a:effectLst>
                  <a:outerShdw blurRad="38100" dist="38100" dir="2700000" algn="tl">
                    <a:srgbClr val="000000">
                      <a:alpha val="43137"/>
                    </a:srgbClr>
                  </a:outerShdw>
                </a:effectLst>
              </a:rPr>
              <a:t> </a:t>
            </a:r>
            <a:r>
              <a:rPr lang="en-US" sz="4700" i="1" dirty="0" err="1">
                <a:solidFill>
                  <a:srgbClr val="C00000"/>
                </a:solidFill>
                <a:effectLst>
                  <a:outerShdw blurRad="38100" dist="38100" dir="2700000" algn="tl">
                    <a:srgbClr val="000000">
                      <a:alpha val="43137"/>
                    </a:srgbClr>
                  </a:outerShdw>
                </a:effectLst>
              </a:rPr>
              <a:t>veterānu</a:t>
            </a:r>
            <a:r>
              <a:rPr lang="en-US" sz="4700" i="1" dirty="0">
                <a:solidFill>
                  <a:srgbClr val="C00000"/>
                </a:solidFill>
                <a:effectLst>
                  <a:outerShdw blurRad="38100" dist="38100" dir="2700000" algn="tl">
                    <a:srgbClr val="000000">
                      <a:alpha val="43137"/>
                    </a:srgbClr>
                  </a:outerShdw>
                </a:effectLst>
              </a:rPr>
              <a:t> - </a:t>
            </a:r>
            <a:r>
              <a:rPr lang="en-US" sz="4700" i="1" dirty="0" err="1">
                <a:solidFill>
                  <a:srgbClr val="C00000"/>
                </a:solidFill>
                <a:effectLst>
                  <a:outerShdw blurRad="38100" dist="38100" dir="2700000" algn="tl">
                    <a:srgbClr val="000000">
                      <a:alpha val="43137"/>
                    </a:srgbClr>
                  </a:outerShdw>
                </a:effectLst>
              </a:rPr>
              <a:t>senioru</a:t>
            </a:r>
            <a:r>
              <a:rPr lang="en-US" sz="4700" i="1" dirty="0">
                <a:solidFill>
                  <a:srgbClr val="C00000"/>
                </a:solidFill>
                <a:effectLst>
                  <a:outerShdw blurRad="38100" dist="38100" dir="2700000" algn="tl">
                    <a:srgbClr val="000000">
                      <a:alpha val="43137"/>
                    </a:srgbClr>
                  </a:outerShdw>
                </a:effectLst>
              </a:rPr>
              <a:t> </a:t>
            </a:r>
            <a:r>
              <a:rPr lang="en-US" sz="4700" i="1" dirty="0" err="1" smtClean="0">
                <a:solidFill>
                  <a:srgbClr val="C00000"/>
                </a:solidFill>
                <a:effectLst>
                  <a:outerShdw blurRad="38100" dist="38100" dir="2700000" algn="tl">
                    <a:srgbClr val="000000">
                      <a:alpha val="43137"/>
                    </a:srgbClr>
                  </a:outerShdw>
                </a:effectLst>
              </a:rPr>
              <a:t>savienība</a:t>
            </a:r>
            <a:endParaRPr lang="lv-LV" sz="4700" i="1" dirty="0" smtClean="0">
              <a:solidFill>
                <a:srgbClr val="C00000"/>
              </a:solidFill>
              <a:effectLst>
                <a:outerShdw blurRad="38100" dist="38100" dir="2700000" algn="tl">
                  <a:srgbClr val="000000">
                    <a:alpha val="43137"/>
                  </a:srgbClr>
                </a:outerShdw>
              </a:effectLst>
            </a:endParaRPr>
          </a:p>
          <a:p>
            <a:r>
              <a:rPr lang="lv-LV" sz="4700" i="1" u="sng" dirty="0" smtClean="0">
                <a:solidFill>
                  <a:srgbClr val="C00000"/>
                </a:solidFill>
                <a:effectLst>
                  <a:outerShdw blurRad="38100" dist="38100" dir="2700000" algn="tl">
                    <a:srgbClr val="000000">
                      <a:alpha val="43137"/>
                    </a:srgbClr>
                  </a:outerShdw>
                </a:effectLst>
              </a:rPr>
              <a:t>www.lsvs.lv</a:t>
            </a:r>
          </a:p>
          <a:p>
            <a:endParaRPr lang="lv-LV" sz="4000" i="1" dirty="0">
              <a:solidFill>
                <a:srgbClr val="C00000"/>
              </a:solidFill>
              <a:effectLst>
                <a:outerShdw blurRad="38100" dist="38100" dir="2700000" algn="tl">
                  <a:srgbClr val="000000">
                    <a:alpha val="43137"/>
                  </a:srgbClr>
                </a:outerShdw>
              </a:effectLst>
            </a:endParaRPr>
          </a:p>
          <a:p>
            <a:pPr algn="l"/>
            <a:endParaRPr lang="lv-LV" sz="2000" i="1" dirty="0" smtClean="0">
              <a:solidFill>
                <a:srgbClr val="C00000"/>
              </a:solidFill>
              <a:effectLst>
                <a:outerShdw blurRad="38100" dist="38100" dir="2700000" algn="tl">
                  <a:srgbClr val="000000">
                    <a:alpha val="43137"/>
                  </a:srgbClr>
                </a:outerShdw>
              </a:effectLst>
            </a:endParaRPr>
          </a:p>
          <a:p>
            <a:pPr algn="l"/>
            <a:endParaRPr lang="lv-LV" sz="2000" i="1" dirty="0">
              <a:solidFill>
                <a:srgbClr val="C00000"/>
              </a:solidFill>
              <a:effectLst>
                <a:outerShdw blurRad="38100" dist="38100" dir="2700000" algn="tl">
                  <a:srgbClr val="000000">
                    <a:alpha val="43137"/>
                  </a:srgbClr>
                </a:outerShdw>
              </a:effectLst>
            </a:endParaRPr>
          </a:p>
          <a:p>
            <a:pPr algn="l"/>
            <a:endParaRPr lang="lv-LV" sz="2000" i="1" dirty="0" smtClean="0">
              <a:solidFill>
                <a:srgbClr val="C00000"/>
              </a:solidFill>
              <a:effectLst>
                <a:outerShdw blurRad="38100" dist="38100" dir="2700000" algn="tl">
                  <a:srgbClr val="000000">
                    <a:alpha val="43137"/>
                  </a:srgbClr>
                </a:outerShdw>
              </a:effectLst>
            </a:endParaRPr>
          </a:p>
          <a:p>
            <a:pPr algn="l"/>
            <a:r>
              <a:rPr lang="lv-LV" sz="2000" i="1" dirty="0" smtClean="0">
                <a:solidFill>
                  <a:srgbClr val="C00000"/>
                </a:solidFill>
                <a:effectLst>
                  <a:outerShdw blurRad="38100" dist="38100" dir="2700000" algn="tl">
                    <a:srgbClr val="000000">
                      <a:alpha val="43137"/>
                    </a:srgbClr>
                  </a:outerShdw>
                </a:effectLst>
              </a:rPr>
              <a:t>09.02.2017</a:t>
            </a:r>
          </a:p>
          <a:p>
            <a:pPr algn="l"/>
            <a:r>
              <a:rPr lang="lv-LV" sz="2000" i="1" dirty="0" smtClean="0">
                <a:solidFill>
                  <a:srgbClr val="C00000"/>
                </a:solidFill>
                <a:effectLst>
                  <a:outerShdw blurRad="38100" dist="38100" dir="2700000" algn="tl">
                    <a:srgbClr val="000000">
                      <a:alpha val="43137"/>
                    </a:srgbClr>
                  </a:outerShdw>
                </a:effectLst>
              </a:rPr>
              <a:t>Laine Kreicere</a:t>
            </a:r>
            <a:endParaRPr lang="en-US" sz="2000" i="1" dirty="0">
              <a:solidFill>
                <a:srgbClr val="C00000"/>
              </a:solidFill>
              <a:effectLst>
                <a:outerShdw blurRad="38100" dist="38100" dir="2700000" algn="tl">
                  <a:srgbClr val="000000">
                    <a:alpha val="43137"/>
                  </a:srgbClr>
                </a:outerShdw>
              </a:effectLs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210396"/>
            <a:ext cx="1828800" cy="1767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descr="Lielvārdes belt.: "/>
          <p:cNvPicPr/>
          <p:nvPr/>
        </p:nvPicPr>
        <p:blipFill>
          <a:blip r:embed="rId4">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9" name="Picture 8" descr="Lielvārdes belt.: "/>
          <p:cNvPicPr/>
          <p:nvPr/>
        </p:nvPicPr>
        <p:blipFill>
          <a:blip r:embed="rId4">
            <a:extLst>
              <a:ext uri="{28A0092B-C50C-407E-A947-70E740481C1C}">
                <a14:useLocalDpi xmlns:a14="http://schemas.microsoft.com/office/drawing/2010/main" val="0"/>
              </a:ext>
            </a:extLst>
          </a:blip>
          <a:srcRect/>
          <a:stretch>
            <a:fillRect/>
          </a:stretch>
        </p:blipFill>
        <p:spPr bwMode="auto">
          <a:xfrm>
            <a:off x="2168237" y="228600"/>
            <a:ext cx="2171700" cy="400050"/>
          </a:xfrm>
          <a:prstGeom prst="rect">
            <a:avLst/>
          </a:prstGeom>
          <a:noFill/>
          <a:ln>
            <a:noFill/>
          </a:ln>
        </p:spPr>
      </p:pic>
      <p:pic>
        <p:nvPicPr>
          <p:cNvPr id="10" name="Picture 9" descr="Lielvārdes belt.: "/>
          <p:cNvPicPr/>
          <p:nvPr/>
        </p:nvPicPr>
        <p:blipFill>
          <a:blip r:embed="rId4">
            <a:extLst>
              <a:ext uri="{28A0092B-C50C-407E-A947-70E740481C1C}">
                <a14:useLocalDpi xmlns:a14="http://schemas.microsoft.com/office/drawing/2010/main" val="0"/>
              </a:ext>
            </a:extLst>
          </a:blip>
          <a:srcRect/>
          <a:stretch>
            <a:fillRect/>
          </a:stretch>
        </p:blipFill>
        <p:spPr bwMode="auto">
          <a:xfrm>
            <a:off x="4339937" y="228600"/>
            <a:ext cx="2171700" cy="400050"/>
          </a:xfrm>
          <a:prstGeom prst="rect">
            <a:avLst/>
          </a:prstGeom>
          <a:noFill/>
          <a:ln>
            <a:noFill/>
          </a:ln>
        </p:spPr>
      </p:pic>
      <p:pic>
        <p:nvPicPr>
          <p:cNvPr id="11" name="Picture 10" descr="Lielvārdes belt.: "/>
          <p:cNvPicPr/>
          <p:nvPr/>
        </p:nvPicPr>
        <p:blipFill>
          <a:blip r:embed="rId4">
            <a:extLst>
              <a:ext uri="{28A0092B-C50C-407E-A947-70E740481C1C}">
                <a14:useLocalDpi xmlns:a14="http://schemas.microsoft.com/office/drawing/2010/main" val="0"/>
              </a:ext>
            </a:extLst>
          </a:blip>
          <a:srcRect/>
          <a:stretch>
            <a:fillRect/>
          </a:stretch>
        </p:blipFill>
        <p:spPr bwMode="auto">
          <a:xfrm>
            <a:off x="6511637" y="228600"/>
            <a:ext cx="2171700" cy="400050"/>
          </a:xfrm>
          <a:prstGeom prst="rect">
            <a:avLst/>
          </a:prstGeom>
          <a:noFill/>
          <a:ln>
            <a:noFill/>
          </a:ln>
        </p:spPr>
      </p:pic>
    </p:spTree>
    <p:extLst>
      <p:ext uri="{BB962C8B-B14F-4D97-AF65-F5344CB8AC3E}">
        <p14:creationId xmlns:p14="http://schemas.microsoft.com/office/powerpoint/2010/main" val="1853801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
            </a:r>
            <a:br>
              <a:rPr lang="lv-LV" i="1" dirty="0" smtClean="0">
                <a:solidFill>
                  <a:srgbClr val="002060"/>
                </a:solidFill>
                <a:latin typeface="Cooper Black" pitchFamily="18" charset="0"/>
              </a:rPr>
            </a:br>
            <a:r>
              <a:rPr lang="lv-LV" i="1" dirty="0" smtClean="0">
                <a:solidFill>
                  <a:srgbClr val="002060"/>
                </a:solidFill>
                <a:latin typeface="Cooper Black" pitchFamily="18" charset="0"/>
              </a:rPr>
              <a:t>SOME FACTS</a:t>
            </a:r>
            <a:endParaRPr lang="en-US" i="1" dirty="0">
              <a:solidFill>
                <a:srgbClr val="002060"/>
              </a:solidFill>
              <a:latin typeface="Cooper Black" pitchFamily="18" charset="0"/>
            </a:endParaRPr>
          </a:p>
        </p:txBody>
      </p:sp>
      <p:sp>
        <p:nvSpPr>
          <p:cNvPr id="3" name="Content Placeholder 2"/>
          <p:cNvSpPr>
            <a:spLocks noGrp="1"/>
          </p:cNvSpPr>
          <p:nvPr>
            <p:ph idx="1"/>
          </p:nvPr>
        </p:nvSpPr>
        <p:spPr>
          <a:xfrm>
            <a:off x="464128" y="1676400"/>
            <a:ext cx="8229600" cy="4525963"/>
          </a:xfrm>
        </p:spPr>
        <p:txBody>
          <a:bodyPr>
            <a:normAutofit lnSpcReduction="10000"/>
          </a:bodyPr>
          <a:lstStyle/>
          <a:p>
            <a:pPr>
              <a:buFont typeface="Wingdings" pitchFamily="2" charset="2"/>
              <a:buChar char="Ø"/>
            </a:pPr>
            <a:r>
              <a:rPr lang="lv-LV" dirty="0" smtClean="0"/>
              <a:t>The </a:t>
            </a:r>
            <a:r>
              <a:rPr lang="en-US" dirty="0" smtClean="0"/>
              <a:t>first </a:t>
            </a:r>
            <a:r>
              <a:rPr lang="en-US" dirty="0"/>
              <a:t>official </a:t>
            </a:r>
            <a:r>
              <a:rPr lang="lv-LV" dirty="0" smtClean="0"/>
              <a:t>Latvian </a:t>
            </a:r>
            <a:r>
              <a:rPr lang="en-US" dirty="0" smtClean="0"/>
              <a:t>Sport </a:t>
            </a:r>
            <a:r>
              <a:rPr lang="en-US" dirty="0"/>
              <a:t>Veteran Games were held </a:t>
            </a:r>
            <a:r>
              <a:rPr lang="lv-LV" dirty="0" smtClean="0"/>
              <a:t>in 1963.</a:t>
            </a:r>
          </a:p>
          <a:p>
            <a:pPr>
              <a:buFont typeface="Wingdings" pitchFamily="2" charset="2"/>
              <a:buChar char="Ø"/>
            </a:pPr>
            <a:r>
              <a:rPr lang="lv-LV" dirty="0" smtClean="0"/>
              <a:t>Next year will be </a:t>
            </a:r>
            <a:r>
              <a:rPr lang="en-US" dirty="0" smtClean="0"/>
              <a:t>55th </a:t>
            </a:r>
            <a:r>
              <a:rPr lang="lv-LV" dirty="0" smtClean="0"/>
              <a:t>local </a:t>
            </a:r>
            <a:r>
              <a:rPr lang="en-US" dirty="0"/>
              <a:t>government </a:t>
            </a:r>
            <a:r>
              <a:rPr lang="en-US" dirty="0" smtClean="0"/>
              <a:t>Sport </a:t>
            </a:r>
            <a:r>
              <a:rPr lang="lv-LV" dirty="0" smtClean="0"/>
              <a:t>Veteran G</a:t>
            </a:r>
            <a:r>
              <a:rPr lang="en-US" dirty="0" err="1" smtClean="0"/>
              <a:t>ames</a:t>
            </a:r>
            <a:r>
              <a:rPr lang="lv-LV" dirty="0" smtClean="0"/>
              <a:t>.</a:t>
            </a:r>
          </a:p>
          <a:p>
            <a:pPr>
              <a:buFont typeface="Wingdings" pitchFamily="2" charset="2"/>
              <a:buChar char="Ø"/>
            </a:pPr>
            <a:r>
              <a:rPr lang="lv-LV" dirty="0" smtClean="0"/>
              <a:t>Our </a:t>
            </a:r>
            <a:r>
              <a:rPr lang="en-US" dirty="0" smtClean="0"/>
              <a:t>Sport </a:t>
            </a:r>
            <a:r>
              <a:rPr lang="en-US" dirty="0"/>
              <a:t>Veteran </a:t>
            </a:r>
            <a:r>
              <a:rPr lang="en-US" dirty="0" smtClean="0"/>
              <a:t>Games</a:t>
            </a:r>
            <a:r>
              <a:rPr lang="lv-LV" dirty="0" smtClean="0"/>
              <a:t> are</a:t>
            </a:r>
            <a:r>
              <a:rPr lang="en-US" dirty="0" smtClean="0"/>
              <a:t> in</a:t>
            </a:r>
            <a:r>
              <a:rPr lang="lv-LV" dirty="0" smtClean="0"/>
              <a:t>:</a:t>
            </a:r>
            <a:r>
              <a:rPr lang="en-US" dirty="0" smtClean="0"/>
              <a:t> </a:t>
            </a:r>
            <a:endParaRPr lang="lv-LV" dirty="0"/>
          </a:p>
          <a:p>
            <a:r>
              <a:rPr lang="en-US" sz="2800" dirty="0" smtClean="0"/>
              <a:t>22 </a:t>
            </a:r>
            <a:r>
              <a:rPr lang="en-US" sz="2800" dirty="0"/>
              <a:t>sport categories </a:t>
            </a:r>
            <a:r>
              <a:rPr lang="lv-LV" sz="2800" dirty="0" smtClean="0"/>
              <a:t>and </a:t>
            </a:r>
            <a:endParaRPr lang="lv-LV" sz="2800" dirty="0"/>
          </a:p>
          <a:p>
            <a:r>
              <a:rPr lang="en-US" sz="2800" dirty="0" smtClean="0"/>
              <a:t>13 </a:t>
            </a:r>
            <a:r>
              <a:rPr lang="en-US" sz="2800" dirty="0"/>
              <a:t>different age </a:t>
            </a:r>
            <a:r>
              <a:rPr lang="en-US" sz="2800" dirty="0" smtClean="0"/>
              <a:t>groups</a:t>
            </a:r>
            <a:r>
              <a:rPr lang="lv-LV" sz="2800" dirty="0" smtClean="0"/>
              <a:t>: </a:t>
            </a:r>
            <a:r>
              <a:rPr lang="en-US" sz="2800" dirty="0" smtClean="0"/>
              <a:t>30 </a:t>
            </a:r>
            <a:r>
              <a:rPr lang="en-US" sz="2800" dirty="0"/>
              <a:t>year olds </a:t>
            </a:r>
            <a:r>
              <a:rPr lang="lv-LV" sz="2800" dirty="0" smtClean="0"/>
              <a:t>-</a:t>
            </a:r>
            <a:r>
              <a:rPr lang="en-US" sz="2800" dirty="0" smtClean="0"/>
              <a:t> </a:t>
            </a:r>
            <a:r>
              <a:rPr lang="en-US" sz="2800" dirty="0"/>
              <a:t>90 year </a:t>
            </a:r>
            <a:r>
              <a:rPr lang="en-US" sz="2800" dirty="0" smtClean="0"/>
              <a:t>olds</a:t>
            </a:r>
            <a:r>
              <a:rPr lang="lv-LV" sz="2800" dirty="0" smtClean="0"/>
              <a:t>.</a:t>
            </a:r>
          </a:p>
          <a:p>
            <a:r>
              <a:rPr lang="en-US" sz="2800" dirty="0" smtClean="0"/>
              <a:t>12 </a:t>
            </a:r>
            <a:r>
              <a:rPr lang="lv-LV" sz="2800" dirty="0" smtClean="0"/>
              <a:t>- </a:t>
            </a:r>
            <a:r>
              <a:rPr lang="en-US" sz="2800" dirty="0" smtClean="0"/>
              <a:t>15 </a:t>
            </a:r>
            <a:r>
              <a:rPr lang="lv-LV" sz="2800" dirty="0" smtClean="0"/>
              <a:t>regions of Latvia</a:t>
            </a:r>
            <a:r>
              <a:rPr lang="en-US" sz="2800" dirty="0" smtClean="0"/>
              <a:t>.</a:t>
            </a:r>
            <a:endParaRPr lang="lv-LV" sz="2800" dirty="0" smtClean="0"/>
          </a:p>
          <a:p>
            <a:pPr marL="0" indent="0">
              <a:buNone/>
            </a:pPr>
            <a:r>
              <a:rPr lang="en-US" sz="2800" dirty="0" smtClean="0"/>
              <a:t> </a:t>
            </a:r>
            <a:endParaRPr lang="lv-LV" sz="2800" dirty="0" smtClean="0"/>
          </a:p>
          <a:p>
            <a:pPr marL="0" indent="0">
              <a:buNone/>
            </a:pPr>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64182" y="227734"/>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01246" y="226868"/>
            <a:ext cx="2171700" cy="400050"/>
          </a:xfrm>
          <a:prstGeom prst="rect">
            <a:avLst/>
          </a:prstGeom>
          <a:noFill/>
          <a:ln>
            <a:noFill/>
          </a:ln>
        </p:spPr>
      </p:pic>
    </p:spTree>
    <p:extLst>
      <p:ext uri="{BB962C8B-B14F-4D97-AF65-F5344CB8AC3E}">
        <p14:creationId xmlns:p14="http://schemas.microsoft.com/office/powerpoint/2010/main" val="370275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
            </a:r>
            <a:br>
              <a:rPr lang="lv-LV" i="1" dirty="0" smtClean="0">
                <a:solidFill>
                  <a:srgbClr val="002060"/>
                </a:solidFill>
                <a:latin typeface="Cooper Black" pitchFamily="18" charset="0"/>
              </a:rPr>
            </a:br>
            <a:r>
              <a:rPr lang="lv-LV" i="1" dirty="0" smtClean="0">
                <a:solidFill>
                  <a:srgbClr val="002060"/>
                </a:solidFill>
                <a:latin typeface="Cooper Black" pitchFamily="18" charset="0"/>
              </a:rPr>
              <a:t>SOME FACTS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lv-LV" dirty="0" smtClean="0"/>
              <a:t>Participants are </a:t>
            </a:r>
            <a:r>
              <a:rPr lang="en-US" dirty="0" smtClean="0"/>
              <a:t>from </a:t>
            </a:r>
            <a:r>
              <a:rPr lang="en-US" dirty="0"/>
              <a:t>70 different regions </a:t>
            </a:r>
            <a:r>
              <a:rPr lang="lv-LV" dirty="0" smtClean="0"/>
              <a:t>(~</a:t>
            </a:r>
            <a:r>
              <a:rPr lang="en-US" dirty="0" smtClean="0"/>
              <a:t>16 </a:t>
            </a:r>
            <a:r>
              <a:rPr lang="en-US" dirty="0"/>
              <a:t>nationalities living in </a:t>
            </a:r>
            <a:r>
              <a:rPr lang="en-US" dirty="0" smtClean="0"/>
              <a:t>Latvia</a:t>
            </a:r>
            <a:r>
              <a:rPr lang="lv-LV" dirty="0" smtClean="0"/>
              <a:t>)</a:t>
            </a:r>
            <a:r>
              <a:rPr lang="en-US" dirty="0" smtClean="0"/>
              <a:t>. </a:t>
            </a:r>
            <a:r>
              <a:rPr lang="lv-LV" dirty="0" smtClean="0"/>
              <a:t>= Totaly more than 6000.</a:t>
            </a:r>
          </a:p>
          <a:p>
            <a:pPr>
              <a:buFont typeface="Wingdings" pitchFamily="2" charset="2"/>
              <a:buChar char="Ø"/>
            </a:pPr>
            <a:endParaRPr lang="lv-LV" dirty="0"/>
          </a:p>
          <a:p>
            <a:pPr>
              <a:buFont typeface="Wingdings" pitchFamily="2" charset="2"/>
              <a:buChar char="Ø"/>
            </a:pPr>
            <a:endParaRPr lang="lv-LV" dirty="0" smtClean="0"/>
          </a:p>
          <a:p>
            <a:pPr marL="0" indent="0">
              <a:buNone/>
            </a:pPr>
            <a:endParaRPr lang="en-US" dirty="0"/>
          </a:p>
          <a:p>
            <a:pPr marL="0" indent="0">
              <a:buNone/>
            </a:pPr>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15100"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57255"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28600"/>
            <a:ext cx="2171700" cy="400050"/>
          </a:xfrm>
          <a:prstGeom prst="rect">
            <a:avLst/>
          </a:prstGeom>
          <a:noFill/>
          <a:ln>
            <a:noFill/>
          </a:ln>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744" y="3262745"/>
            <a:ext cx="4059382"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5126" y="2971800"/>
            <a:ext cx="4107873" cy="300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3382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Latvian </a:t>
            </a:r>
            <a:r>
              <a:rPr lang="en-US" i="1" dirty="0" smtClean="0">
                <a:solidFill>
                  <a:srgbClr val="002060"/>
                </a:solidFill>
                <a:latin typeface="Cooper Black" pitchFamily="18" charset="0"/>
              </a:rPr>
              <a:t>Sport Veteran Games</a:t>
            </a:r>
            <a:endParaRPr lang="en-US" i="1" dirty="0">
              <a:solidFill>
                <a:srgbClr val="002060"/>
              </a:solidFill>
              <a:latin typeface="Cooper Black" pitchFamily="18" charset="0"/>
            </a:endParaRPr>
          </a:p>
        </p:txBody>
      </p:sp>
      <p:sp>
        <p:nvSpPr>
          <p:cNvPr id="3" name="Content Placeholder 2"/>
          <p:cNvSpPr>
            <a:spLocks noGrp="1"/>
          </p:cNvSpPr>
          <p:nvPr>
            <p:ph idx="1"/>
          </p:nvPr>
        </p:nvSpPr>
        <p:spPr>
          <a:xfrm>
            <a:off x="457200" y="1524000"/>
            <a:ext cx="8229600" cy="4953000"/>
          </a:xfrm>
        </p:spPr>
        <p:txBody>
          <a:bodyPr/>
          <a:lstStyle/>
          <a:p>
            <a:pPr marL="0" indent="0">
              <a:buNone/>
            </a:pPr>
            <a:r>
              <a:rPr lang="lv-LV" dirty="0" smtClean="0"/>
              <a:t>every year beginns in winter – February with </a:t>
            </a:r>
            <a:r>
              <a:rPr lang="lv-LV" u="sng" dirty="0" smtClean="0"/>
              <a:t>Table Tennis </a:t>
            </a:r>
            <a:r>
              <a:rPr lang="lv-LV" sz="2000" dirty="0" smtClean="0"/>
              <a:t>(more than </a:t>
            </a:r>
            <a:r>
              <a:rPr lang="lv-LV" sz="2000" dirty="0" smtClean="0"/>
              <a:t>1</a:t>
            </a:r>
            <a:r>
              <a:rPr lang="en-US" sz="2000" dirty="0" smtClean="0"/>
              <a:t>40</a:t>
            </a:r>
            <a:r>
              <a:rPr lang="lv-LV" sz="2000" dirty="0" smtClean="0"/>
              <a:t> </a:t>
            </a:r>
            <a:r>
              <a:rPr lang="lv-LV" sz="2000" dirty="0" smtClean="0"/>
              <a:t>participants, F 6 + M 6 age groups)</a:t>
            </a:r>
          </a:p>
          <a:p>
            <a:pPr marL="0" indent="0">
              <a:buNone/>
            </a:pPr>
            <a:r>
              <a:rPr lang="lv-LV" dirty="0" smtClean="0"/>
              <a:t>and </a:t>
            </a:r>
            <a:r>
              <a:rPr lang="lv-LV" u="sng" dirty="0" smtClean="0"/>
              <a:t>Cross-Country Skiing </a:t>
            </a:r>
            <a:r>
              <a:rPr lang="lv-LV" sz="2000" dirty="0" smtClean="0"/>
              <a:t>(more than 100 participants, F 13 + M 12 age groups)</a:t>
            </a:r>
          </a:p>
          <a:p>
            <a:pPr marL="0" indent="0">
              <a:buNone/>
            </a:pPr>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08172"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36472"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78627" y="228600"/>
            <a:ext cx="2171700" cy="400050"/>
          </a:xfrm>
          <a:prstGeom prst="rect">
            <a:avLst/>
          </a:prstGeom>
          <a:noFill/>
          <a:ln>
            <a:noFill/>
          </a:ln>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3657600"/>
            <a:ext cx="3969326"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727" y="3352800"/>
            <a:ext cx="4184072"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86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Latvian </a:t>
            </a:r>
            <a:r>
              <a:rPr lang="en-US" i="1" dirty="0" smtClean="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a:xfrm>
            <a:off x="533400" y="1600200"/>
            <a:ext cx="8229600" cy="4525963"/>
          </a:xfrm>
        </p:spPr>
        <p:txBody>
          <a:bodyPr>
            <a:normAutofit fontScale="47500" lnSpcReduction="20000"/>
          </a:bodyPr>
          <a:lstStyle/>
          <a:p>
            <a:pPr marL="0" indent="0">
              <a:buNone/>
            </a:pPr>
            <a:r>
              <a:rPr lang="lv-LV" sz="5800" dirty="0"/>
              <a:t>I</a:t>
            </a:r>
            <a:r>
              <a:rPr lang="lv-LV" sz="5800" dirty="0" smtClean="0"/>
              <a:t>n March follows indoor: </a:t>
            </a:r>
          </a:p>
          <a:p>
            <a:pPr marL="0" indent="0">
              <a:buNone/>
            </a:pPr>
            <a:r>
              <a:rPr lang="lv-LV" sz="5800" u="sng" dirty="0" smtClean="0"/>
              <a:t>Athletics</a:t>
            </a:r>
            <a:r>
              <a:rPr lang="lv-LV" sz="5800" dirty="0" smtClean="0"/>
              <a:t> </a:t>
            </a:r>
          </a:p>
          <a:p>
            <a:pPr marL="0" indent="0">
              <a:buNone/>
            </a:pPr>
            <a:r>
              <a:rPr lang="lv-LV" sz="3600" dirty="0" smtClean="0"/>
              <a:t>(more than 300 participants, </a:t>
            </a:r>
          </a:p>
          <a:p>
            <a:pPr marL="0" indent="0">
              <a:buNone/>
            </a:pPr>
            <a:r>
              <a:rPr lang="lv-LV" sz="3600" dirty="0" smtClean="0"/>
              <a:t>F 13 + M 12 age groups); </a:t>
            </a:r>
          </a:p>
          <a:p>
            <a:pPr marL="0" indent="0">
              <a:buNone/>
            </a:pPr>
            <a:endParaRPr lang="lv-LV" sz="2000" u="sng" dirty="0"/>
          </a:p>
          <a:p>
            <a:pPr marL="0" indent="0">
              <a:buNone/>
            </a:pPr>
            <a:endParaRPr lang="lv-LV" sz="2000" u="sng" dirty="0" smtClean="0"/>
          </a:p>
          <a:p>
            <a:pPr marL="0" indent="0">
              <a:buNone/>
            </a:pPr>
            <a:endParaRPr lang="lv-LV" sz="2000" u="sng" dirty="0"/>
          </a:p>
          <a:p>
            <a:pPr marL="0" indent="0">
              <a:buNone/>
            </a:pPr>
            <a:endParaRPr lang="lv-LV" sz="2000" u="sng" dirty="0" smtClean="0"/>
          </a:p>
          <a:p>
            <a:pPr marL="0" indent="0">
              <a:buNone/>
            </a:pPr>
            <a:endParaRPr lang="lv-LV" sz="2000" u="sng" dirty="0"/>
          </a:p>
          <a:p>
            <a:pPr marL="0" indent="0">
              <a:buNone/>
            </a:pPr>
            <a:endParaRPr lang="lv-LV" sz="2000" u="sng" dirty="0" smtClean="0"/>
          </a:p>
          <a:p>
            <a:pPr marL="0" indent="0">
              <a:buNone/>
            </a:pPr>
            <a:endParaRPr lang="lv-LV" sz="2000" u="sng" dirty="0"/>
          </a:p>
          <a:p>
            <a:pPr marL="0" indent="0">
              <a:buNone/>
            </a:pPr>
            <a:r>
              <a:rPr lang="lv-LV" dirty="0" smtClean="0"/>
              <a:t> </a:t>
            </a:r>
          </a:p>
          <a:p>
            <a:pPr marL="0" indent="0">
              <a:buNone/>
            </a:pPr>
            <a:r>
              <a:rPr lang="lv-LV" dirty="0" smtClean="0"/>
              <a:t>  </a:t>
            </a:r>
          </a:p>
          <a:p>
            <a:pPr marL="0" indent="0">
              <a:buNone/>
            </a:pPr>
            <a:endParaRPr lang="lv-LV" dirty="0" smtClean="0"/>
          </a:p>
          <a:p>
            <a:pPr marL="0" indent="0">
              <a:buNone/>
            </a:pPr>
            <a:endParaRPr lang="lv-LV" sz="5800" u="sng" dirty="0" smtClean="0"/>
          </a:p>
          <a:p>
            <a:pPr marL="0" indent="0">
              <a:buNone/>
            </a:pPr>
            <a:r>
              <a:rPr lang="lv-LV" sz="5800" u="sng" dirty="0" smtClean="0"/>
              <a:t>Ketlebell Lifting</a:t>
            </a:r>
            <a:r>
              <a:rPr lang="lv-LV" sz="5800" dirty="0" smtClean="0"/>
              <a:t> </a:t>
            </a:r>
            <a:r>
              <a:rPr lang="lv-LV" sz="3600" dirty="0" smtClean="0"/>
              <a:t>(</a:t>
            </a:r>
            <a:r>
              <a:rPr lang="en-US" sz="3600" dirty="0" smtClean="0"/>
              <a:t>~ 100 </a:t>
            </a:r>
            <a:r>
              <a:rPr lang="lv-LV" sz="3600" dirty="0" smtClean="0"/>
              <a:t>participants</a:t>
            </a:r>
            <a:r>
              <a:rPr lang="en-US" sz="3600" dirty="0" smtClean="0"/>
              <a:t>,</a:t>
            </a:r>
            <a:endParaRPr lang="lv-LV" sz="3600" dirty="0" smtClean="0"/>
          </a:p>
          <a:p>
            <a:pPr marL="0" indent="0">
              <a:buNone/>
            </a:pPr>
            <a:r>
              <a:rPr lang="lv-LV" dirty="0"/>
              <a:t>F 10 + M </a:t>
            </a:r>
            <a:r>
              <a:rPr lang="lv-LV" dirty="0" smtClean="0"/>
              <a:t>10</a:t>
            </a:r>
            <a:r>
              <a:rPr lang="lv-LV" dirty="0"/>
              <a:t> </a:t>
            </a:r>
            <a:r>
              <a:rPr lang="en-US" dirty="0" smtClean="0"/>
              <a:t>age </a:t>
            </a:r>
            <a:r>
              <a:rPr lang="lv-LV" dirty="0" smtClean="0"/>
              <a:t>groups</a:t>
            </a:r>
            <a:r>
              <a:rPr lang="lv-LV" dirty="0"/>
              <a:t>); </a:t>
            </a:r>
            <a:endParaRPr lang="lv-LV" dirty="0" smtClean="0"/>
          </a:p>
          <a:p>
            <a:pPr marL="0" indent="0">
              <a:buNone/>
            </a:pPr>
            <a:r>
              <a:rPr lang="lv-LV" dirty="0" smtClean="0"/>
              <a:t>   </a:t>
            </a:r>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435437"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07032"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35332" y="235527"/>
            <a:ext cx="2171700" cy="400050"/>
          </a:xfrm>
          <a:prstGeom prst="rect">
            <a:avLst/>
          </a:prstGeom>
          <a:noFill/>
          <a:ln>
            <a:noFill/>
          </a:ln>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469881"/>
            <a:ext cx="3486150" cy="2495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6632" y="3127015"/>
            <a:ext cx="2779568" cy="1979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7198" y="4204231"/>
            <a:ext cx="2551401" cy="1804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8889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Latvian </a:t>
            </a:r>
            <a:r>
              <a:rPr lang="en-US" i="1" dirty="0" smtClean="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p:txBody>
          <a:bodyPr>
            <a:normAutofit/>
          </a:bodyPr>
          <a:lstStyle/>
          <a:p>
            <a:pPr marL="0" indent="0">
              <a:buNone/>
            </a:pPr>
            <a:r>
              <a:rPr lang="lv-LV" u="sng" dirty="0" smtClean="0"/>
              <a:t>Volleyball </a:t>
            </a:r>
            <a:r>
              <a:rPr lang="lv-LV" sz="2000" dirty="0" smtClean="0"/>
              <a:t>(</a:t>
            </a:r>
            <a:r>
              <a:rPr lang="en-US" sz="2000" dirty="0"/>
              <a:t>~</a:t>
            </a:r>
            <a:r>
              <a:rPr lang="lv-LV" sz="2000" dirty="0"/>
              <a:t> </a:t>
            </a:r>
            <a:r>
              <a:rPr lang="en-US" sz="2000" dirty="0" smtClean="0"/>
              <a:t>55</a:t>
            </a:r>
            <a:r>
              <a:rPr lang="lv-LV" sz="2000" dirty="0" smtClean="0"/>
              <a:t> </a:t>
            </a:r>
            <a:r>
              <a:rPr lang="en-US" sz="2000" dirty="0"/>
              <a:t>team</a:t>
            </a:r>
            <a:r>
              <a:rPr lang="lv-LV" sz="2000" dirty="0"/>
              <a:t>s </a:t>
            </a:r>
            <a:endParaRPr lang="en-US" sz="2000" dirty="0" smtClean="0"/>
          </a:p>
          <a:p>
            <a:pPr marL="0" indent="0">
              <a:buNone/>
            </a:pPr>
            <a:r>
              <a:rPr lang="lv-LV" sz="2000" dirty="0" smtClean="0"/>
              <a:t>F </a:t>
            </a:r>
            <a:r>
              <a:rPr lang="lv-LV" sz="2000" dirty="0" smtClean="0"/>
              <a:t>7 + M 8 age groups); </a:t>
            </a:r>
            <a:endParaRPr lang="lv-LV" dirty="0" smtClean="0"/>
          </a:p>
          <a:p>
            <a:pPr marL="0" indent="0">
              <a:buNone/>
            </a:pPr>
            <a:endParaRPr lang="lv-LV" u="sng" dirty="0" smtClean="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400800" y="240723"/>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78037" y="240723"/>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28600"/>
            <a:ext cx="2171700" cy="400050"/>
          </a:xfrm>
          <a:prstGeom prst="rect">
            <a:avLst/>
          </a:prstGeom>
          <a:noFill/>
          <a:ln>
            <a:noFill/>
          </a:ln>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737139"/>
            <a:ext cx="4463762" cy="329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794164"/>
            <a:ext cx="36576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6194" y="4114801"/>
            <a:ext cx="3804806" cy="2461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6827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Latvian </a:t>
            </a:r>
            <a:r>
              <a:rPr lang="en-US" i="1" dirty="0" smtClean="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p:txBody>
          <a:bodyPr>
            <a:normAutofit/>
          </a:bodyPr>
          <a:lstStyle/>
          <a:p>
            <a:pPr marL="0" indent="0">
              <a:buNone/>
            </a:pPr>
            <a:r>
              <a:rPr lang="lv-LV" u="sng" dirty="0" smtClean="0"/>
              <a:t>Basketball</a:t>
            </a:r>
            <a:r>
              <a:rPr lang="lv-LV" dirty="0" smtClean="0"/>
              <a:t> </a:t>
            </a:r>
            <a:r>
              <a:rPr lang="lv-LV" sz="2000" dirty="0" smtClean="0"/>
              <a:t>(</a:t>
            </a:r>
            <a:r>
              <a:rPr lang="en-US" sz="2000" dirty="0" smtClean="0"/>
              <a:t>~</a:t>
            </a:r>
            <a:r>
              <a:rPr lang="lv-LV" sz="2000" dirty="0"/>
              <a:t> </a:t>
            </a:r>
            <a:r>
              <a:rPr lang="en-US" sz="2000" dirty="0" smtClean="0"/>
              <a:t>35</a:t>
            </a:r>
            <a:r>
              <a:rPr lang="lv-LV" sz="2000" dirty="0" smtClean="0"/>
              <a:t> </a:t>
            </a:r>
            <a:r>
              <a:rPr lang="en-US" sz="2000" dirty="0" smtClean="0"/>
              <a:t>team</a:t>
            </a:r>
            <a:r>
              <a:rPr lang="lv-LV" sz="2000" dirty="0" smtClean="0"/>
              <a:t>s</a:t>
            </a:r>
            <a:r>
              <a:rPr lang="lv-LV" sz="2000" dirty="0"/>
              <a:t>, </a:t>
            </a:r>
            <a:endParaRPr lang="en-US" sz="2000" dirty="0" smtClean="0"/>
          </a:p>
          <a:p>
            <a:pPr marL="0" indent="0">
              <a:buNone/>
            </a:pPr>
            <a:r>
              <a:rPr lang="lv-LV" sz="2000" dirty="0" smtClean="0"/>
              <a:t>F </a:t>
            </a:r>
            <a:r>
              <a:rPr lang="lv-LV" sz="2000" dirty="0" smtClean="0"/>
              <a:t>3 + M 3 age groups);</a:t>
            </a:r>
          </a:p>
          <a:p>
            <a:pPr marL="0" indent="0">
              <a:buNone/>
            </a:pPr>
            <a:endParaRPr lang="lv-LV" sz="2000" dirty="0"/>
          </a:p>
          <a:p>
            <a:pPr marL="0" indent="0">
              <a:buNone/>
            </a:pPr>
            <a:r>
              <a:rPr lang="lv-LV" sz="2000" dirty="0" smtClean="0"/>
              <a:t> </a:t>
            </a:r>
            <a:endParaRPr lang="lv-LV" dirty="0" smtClean="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35882" y="240721"/>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64182" y="23899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33795"/>
            <a:ext cx="2171700" cy="400050"/>
          </a:xfrm>
          <a:prstGeom prst="rect">
            <a:avLst/>
          </a:prstGeom>
          <a:noFill/>
          <a:ln>
            <a:noFill/>
          </a:ln>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295400"/>
            <a:ext cx="4135583"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1" y="2819400"/>
            <a:ext cx="4135582" cy="2653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9998" y="3316309"/>
            <a:ext cx="2514601" cy="3236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513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Latvian </a:t>
            </a:r>
            <a:r>
              <a:rPr lang="en-US" i="1" dirty="0" smtClean="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p:txBody>
          <a:bodyPr/>
          <a:lstStyle/>
          <a:p>
            <a:pPr marL="0" indent="0">
              <a:buNone/>
            </a:pPr>
            <a:r>
              <a:rPr lang="lv-LV" u="sng" dirty="0" smtClean="0"/>
              <a:t>Indoor Football</a:t>
            </a:r>
            <a:r>
              <a:rPr lang="lv-LV" dirty="0" smtClean="0"/>
              <a:t> </a:t>
            </a:r>
            <a:r>
              <a:rPr lang="lv-LV" sz="2000" dirty="0" smtClean="0"/>
              <a:t>(</a:t>
            </a:r>
            <a:r>
              <a:rPr lang="en-US" sz="2000" dirty="0"/>
              <a:t>~</a:t>
            </a:r>
            <a:r>
              <a:rPr lang="lv-LV" sz="2000" dirty="0"/>
              <a:t> </a:t>
            </a:r>
            <a:r>
              <a:rPr lang="en-US" sz="2000" dirty="0" smtClean="0"/>
              <a:t>20</a:t>
            </a:r>
            <a:r>
              <a:rPr lang="lv-LV" sz="2000" dirty="0" smtClean="0"/>
              <a:t> </a:t>
            </a:r>
            <a:r>
              <a:rPr lang="en-US" sz="2000" dirty="0"/>
              <a:t>team</a:t>
            </a:r>
            <a:r>
              <a:rPr lang="lv-LV" sz="2000" dirty="0"/>
              <a:t>s </a:t>
            </a:r>
            <a:endParaRPr lang="en-US" sz="2000" dirty="0" smtClean="0"/>
          </a:p>
          <a:p>
            <a:pPr marL="0" indent="0">
              <a:buNone/>
            </a:pPr>
            <a:r>
              <a:rPr lang="lv-LV" sz="2000" dirty="0" smtClean="0"/>
              <a:t>M </a:t>
            </a:r>
            <a:r>
              <a:rPr lang="lv-LV" sz="2000" dirty="0" smtClean="0"/>
              <a:t>2 age groups);</a:t>
            </a:r>
          </a:p>
          <a:p>
            <a:pPr marL="0" indent="0">
              <a:buNone/>
            </a:pPr>
            <a:r>
              <a:rPr lang="lv-LV" u="sng" dirty="0" smtClean="0"/>
              <a:t>S</a:t>
            </a:r>
            <a:r>
              <a:rPr lang="lv-LV" u="sng" dirty="0" smtClean="0">
                <a:effectLst/>
              </a:rPr>
              <a:t>wimming</a:t>
            </a:r>
            <a:r>
              <a:rPr lang="lv-LV" dirty="0" smtClean="0"/>
              <a:t> </a:t>
            </a:r>
            <a:r>
              <a:rPr lang="lv-LV" sz="2000" dirty="0" smtClean="0"/>
              <a:t>(</a:t>
            </a:r>
            <a:r>
              <a:rPr lang="en-US" sz="2000" dirty="0" smtClean="0"/>
              <a:t>~170</a:t>
            </a:r>
            <a:r>
              <a:rPr lang="lv-LV" sz="2000" dirty="0" smtClean="0"/>
              <a:t> </a:t>
            </a:r>
            <a:r>
              <a:rPr lang="lv-LV" sz="2000" dirty="0"/>
              <a:t>participants, </a:t>
            </a:r>
            <a:endParaRPr lang="en-US" sz="2000" dirty="0" smtClean="0"/>
          </a:p>
          <a:p>
            <a:pPr marL="0" indent="0">
              <a:buNone/>
            </a:pPr>
            <a:r>
              <a:rPr lang="lv-LV" sz="2000" dirty="0" smtClean="0"/>
              <a:t>F </a:t>
            </a:r>
            <a:r>
              <a:rPr lang="lv-LV" sz="2000" dirty="0" smtClean="0"/>
              <a:t>11 + M 11 age groups);</a:t>
            </a:r>
          </a:p>
          <a:p>
            <a:pPr marL="0" indent="0">
              <a:buNone/>
            </a:pPr>
            <a:endParaRPr lang="lv-LV" u="sng" dirty="0" smtClean="0"/>
          </a:p>
          <a:p>
            <a:pPr marL="0" indent="0">
              <a:buNone/>
            </a:pPr>
            <a:endParaRPr lang="en-US" u="sng" dirty="0"/>
          </a:p>
        </p:txBody>
      </p:sp>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451023"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279323" y="228600"/>
            <a:ext cx="2171700" cy="400050"/>
          </a:xfrm>
          <a:prstGeom prst="rect">
            <a:avLst/>
          </a:prstGeom>
          <a:noFill/>
          <a:ln>
            <a:noFill/>
          </a:ln>
        </p:spPr>
      </p:pic>
      <p:pic>
        <p:nvPicPr>
          <p:cNvPr id="8" name="Picture 7"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35332" y="228600"/>
            <a:ext cx="2171700" cy="400050"/>
          </a:xfrm>
          <a:prstGeom prst="rect">
            <a:avLst/>
          </a:prstGeom>
          <a:noFill/>
          <a:ln>
            <a:noFill/>
          </a:ln>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698" y="3810000"/>
            <a:ext cx="3541568"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8773" y="4152901"/>
            <a:ext cx="3352800" cy="223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1323" y="1451265"/>
            <a:ext cx="400050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0654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smtClean="0">
                <a:solidFill>
                  <a:srgbClr val="002060"/>
                </a:solidFill>
                <a:latin typeface="Cooper Black" pitchFamily="18" charset="0"/>
              </a:rPr>
              <a:t>Latvian </a:t>
            </a:r>
            <a:r>
              <a:rPr lang="en-US" i="1" dirty="0" smtClean="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a:xfrm>
            <a:off x="457200" y="1066800"/>
            <a:ext cx="8229600" cy="5486400"/>
          </a:xfrm>
        </p:spPr>
        <p:txBody>
          <a:bodyPr>
            <a:normAutofit fontScale="92500" lnSpcReduction="20000"/>
          </a:bodyPr>
          <a:lstStyle/>
          <a:p>
            <a:pPr marL="0" indent="0">
              <a:buNone/>
            </a:pPr>
            <a:r>
              <a:rPr lang="lv-LV" sz="2800" dirty="0" smtClean="0"/>
              <a:t>Every year in April will be </a:t>
            </a:r>
            <a:r>
              <a:rPr lang="lv-LV" sz="2800" dirty="0"/>
              <a:t>held following competitions: </a:t>
            </a:r>
            <a:endParaRPr lang="lv-LV" sz="2800" dirty="0" smtClean="0"/>
          </a:p>
          <a:p>
            <a:pPr marL="0" indent="0">
              <a:buNone/>
            </a:pPr>
            <a:r>
              <a:rPr lang="lv-LV" sz="2800" u="sng" dirty="0" smtClean="0">
                <a:effectLst/>
              </a:rPr>
              <a:t>Finals in Floorball</a:t>
            </a:r>
            <a:r>
              <a:rPr lang="lv-LV" sz="2800" dirty="0" smtClean="0">
                <a:effectLst/>
              </a:rPr>
              <a:t> </a:t>
            </a:r>
          </a:p>
          <a:p>
            <a:pPr marL="0" indent="0">
              <a:buNone/>
            </a:pPr>
            <a:r>
              <a:rPr lang="lv-LV" sz="2000" dirty="0" smtClean="0"/>
              <a:t>(</a:t>
            </a:r>
            <a:r>
              <a:rPr lang="en-US" sz="2000" dirty="0"/>
              <a:t>~</a:t>
            </a:r>
            <a:r>
              <a:rPr lang="lv-LV" sz="2000" dirty="0"/>
              <a:t> </a:t>
            </a:r>
            <a:r>
              <a:rPr lang="en-US" sz="2000" dirty="0" smtClean="0"/>
              <a:t>8</a:t>
            </a:r>
            <a:r>
              <a:rPr lang="lv-LV" sz="2000" dirty="0" smtClean="0"/>
              <a:t> </a:t>
            </a:r>
            <a:r>
              <a:rPr lang="en-US" sz="2000" dirty="0"/>
              <a:t>team</a:t>
            </a:r>
            <a:r>
              <a:rPr lang="lv-LV" sz="2000" dirty="0" smtClean="0"/>
              <a:t>s</a:t>
            </a:r>
            <a:r>
              <a:rPr lang="en-US" sz="2000" dirty="0" smtClean="0"/>
              <a:t>, </a:t>
            </a:r>
            <a:r>
              <a:rPr lang="lv-LV" sz="2000" dirty="0" smtClean="0"/>
              <a:t>M </a:t>
            </a:r>
            <a:r>
              <a:rPr lang="lv-LV" sz="2000" dirty="0" smtClean="0"/>
              <a:t>2 </a:t>
            </a:r>
            <a:r>
              <a:rPr lang="lv-LV" sz="2000" dirty="0"/>
              <a:t>age groups); </a:t>
            </a:r>
            <a:endParaRPr lang="lv-LV" u="sng" dirty="0" smtClean="0">
              <a:effectLst/>
            </a:endParaRPr>
          </a:p>
          <a:p>
            <a:pPr marL="0" indent="0">
              <a:buNone/>
            </a:pPr>
            <a:r>
              <a:rPr lang="lv-LV" sz="2800" u="sng" dirty="0" smtClean="0"/>
              <a:t>Checkers</a:t>
            </a:r>
            <a:r>
              <a:rPr lang="lv-LV" dirty="0" smtClean="0"/>
              <a:t> </a:t>
            </a:r>
            <a:r>
              <a:rPr lang="lv-LV" sz="2000" dirty="0" smtClean="0"/>
              <a:t>(</a:t>
            </a:r>
            <a:r>
              <a:rPr lang="en-US" sz="2000" dirty="0"/>
              <a:t>~</a:t>
            </a:r>
            <a:r>
              <a:rPr lang="lv-LV" sz="2000" dirty="0"/>
              <a:t> </a:t>
            </a:r>
            <a:r>
              <a:rPr lang="en-US" sz="2000" dirty="0" smtClean="0"/>
              <a:t>85</a:t>
            </a:r>
            <a:r>
              <a:rPr lang="lv-LV" sz="2000" dirty="0" smtClean="0"/>
              <a:t> participant</a:t>
            </a:r>
            <a:r>
              <a:rPr lang="en-US" sz="2000" dirty="0" smtClean="0"/>
              <a:t>s,</a:t>
            </a:r>
            <a:r>
              <a:rPr lang="lv-LV" sz="2000" dirty="0" smtClean="0"/>
              <a:t> </a:t>
            </a:r>
            <a:endParaRPr lang="en-US" sz="2000" dirty="0" smtClean="0"/>
          </a:p>
          <a:p>
            <a:pPr marL="0" indent="0">
              <a:buNone/>
            </a:pPr>
            <a:r>
              <a:rPr lang="lv-LV" sz="2000" dirty="0" smtClean="0"/>
              <a:t>F </a:t>
            </a:r>
            <a:r>
              <a:rPr lang="lv-LV" sz="2000" dirty="0" smtClean="0"/>
              <a:t>3 + M 3 age </a:t>
            </a:r>
            <a:r>
              <a:rPr lang="lv-LV" sz="2000" dirty="0"/>
              <a:t>groups</a:t>
            </a:r>
            <a:r>
              <a:rPr lang="lv-LV" sz="2000" dirty="0" smtClean="0"/>
              <a:t>);</a:t>
            </a:r>
            <a:r>
              <a:rPr lang="lv-LV" sz="2000" dirty="0" smtClean="0">
                <a:effectLst/>
              </a:rPr>
              <a:t> </a:t>
            </a:r>
            <a:endParaRPr lang="lv-LV" dirty="0" smtClean="0">
              <a:effectLst/>
            </a:endParaRPr>
          </a:p>
          <a:p>
            <a:pPr marL="0" indent="0">
              <a:buNone/>
            </a:pPr>
            <a:r>
              <a:rPr lang="lv-LV" sz="2800" u="sng" dirty="0" smtClean="0"/>
              <a:t>Darts</a:t>
            </a:r>
            <a:r>
              <a:rPr lang="lv-LV" dirty="0" smtClean="0"/>
              <a:t> </a:t>
            </a:r>
            <a:r>
              <a:rPr lang="lv-LV" sz="2000" dirty="0" smtClean="0"/>
              <a:t>(</a:t>
            </a:r>
            <a:r>
              <a:rPr lang="en-US" sz="2000" dirty="0" smtClean="0"/>
              <a:t>~ 60 </a:t>
            </a:r>
            <a:r>
              <a:rPr lang="lv-LV" sz="2000" dirty="0" smtClean="0"/>
              <a:t>participant</a:t>
            </a:r>
            <a:r>
              <a:rPr lang="en-US" sz="2000" dirty="0" smtClean="0"/>
              <a:t>s, </a:t>
            </a:r>
            <a:r>
              <a:rPr lang="lv-LV" sz="2000" dirty="0" smtClean="0"/>
              <a:t>F </a:t>
            </a:r>
            <a:r>
              <a:rPr lang="lv-LV" sz="2000" dirty="0" smtClean="0"/>
              <a:t>1 + M 1 age </a:t>
            </a:r>
            <a:r>
              <a:rPr lang="lv-LV" sz="2000" dirty="0"/>
              <a:t>groups</a:t>
            </a:r>
            <a:r>
              <a:rPr lang="lv-LV" sz="2000" dirty="0" smtClean="0"/>
              <a:t>);</a:t>
            </a:r>
            <a:r>
              <a:rPr lang="lv-LV" sz="2000" dirty="0" smtClean="0">
                <a:effectLst/>
              </a:rPr>
              <a:t> </a:t>
            </a:r>
            <a:endParaRPr lang="lv-LV" u="sng" dirty="0" smtClean="0">
              <a:effectLst/>
            </a:endParaRPr>
          </a:p>
          <a:p>
            <a:pPr marL="0" indent="0">
              <a:buNone/>
            </a:pPr>
            <a:r>
              <a:rPr lang="lv-LV" sz="2800" u="sng" dirty="0" smtClean="0">
                <a:effectLst/>
              </a:rPr>
              <a:t>Cross country </a:t>
            </a:r>
            <a:endParaRPr lang="en-US" sz="2800" u="sng" dirty="0" smtClean="0">
              <a:effectLst/>
            </a:endParaRPr>
          </a:p>
          <a:p>
            <a:pPr marL="0" indent="0">
              <a:buNone/>
            </a:pPr>
            <a:r>
              <a:rPr lang="lv-LV" sz="2800" u="sng" dirty="0" smtClean="0">
                <a:effectLst/>
              </a:rPr>
              <a:t>running</a:t>
            </a:r>
            <a:endParaRPr lang="lv-LV" sz="2800" u="sng" dirty="0" smtClean="0">
              <a:effectLst/>
            </a:endParaRPr>
          </a:p>
          <a:p>
            <a:pPr marL="0" indent="0">
              <a:buNone/>
            </a:pPr>
            <a:r>
              <a:rPr lang="lv-LV" sz="2000" dirty="0" smtClean="0"/>
              <a:t>(</a:t>
            </a:r>
            <a:r>
              <a:rPr lang="en-US" sz="2000" dirty="0"/>
              <a:t>~ </a:t>
            </a:r>
            <a:r>
              <a:rPr lang="en-US" sz="2000" dirty="0" smtClean="0"/>
              <a:t>130 </a:t>
            </a:r>
            <a:r>
              <a:rPr lang="lv-LV" sz="2000" dirty="0" smtClean="0"/>
              <a:t>participant</a:t>
            </a:r>
            <a:r>
              <a:rPr lang="en-US" sz="2000" dirty="0"/>
              <a:t>s, </a:t>
            </a:r>
            <a:endParaRPr lang="en-US" sz="2000" dirty="0" smtClean="0"/>
          </a:p>
          <a:p>
            <a:pPr marL="0" indent="0">
              <a:buNone/>
            </a:pPr>
            <a:r>
              <a:rPr lang="lv-LV" sz="2000" dirty="0" smtClean="0"/>
              <a:t>F </a:t>
            </a:r>
            <a:r>
              <a:rPr lang="lv-LV" sz="2000" dirty="0" smtClean="0"/>
              <a:t>13 + M 12 </a:t>
            </a:r>
          </a:p>
          <a:p>
            <a:pPr marL="0" indent="0">
              <a:buNone/>
            </a:pPr>
            <a:r>
              <a:rPr lang="lv-LV" sz="2000" dirty="0" smtClean="0"/>
              <a:t>Age</a:t>
            </a:r>
            <a:r>
              <a:rPr lang="en-US" sz="2000" dirty="0" smtClean="0"/>
              <a:t> </a:t>
            </a:r>
            <a:r>
              <a:rPr lang="en-US" sz="2000" dirty="0" smtClean="0"/>
              <a:t>g</a:t>
            </a:r>
            <a:r>
              <a:rPr lang="lv-LV" sz="2000" dirty="0" smtClean="0"/>
              <a:t>roups</a:t>
            </a:r>
            <a:r>
              <a:rPr lang="lv-LV" sz="2000" dirty="0"/>
              <a:t>);</a:t>
            </a:r>
            <a:endParaRPr lang="lv-LV" sz="2000" u="sng" dirty="0" smtClean="0">
              <a:effectLst/>
            </a:endParaRPr>
          </a:p>
          <a:p>
            <a:pPr marL="0" indent="0">
              <a:buNone/>
            </a:pPr>
            <a:endParaRPr lang="lv-LV" sz="2800" u="sng" dirty="0" smtClean="0">
              <a:effectLst/>
            </a:endParaRPr>
          </a:p>
          <a:p>
            <a:pPr marL="0" indent="0">
              <a:buNone/>
            </a:pPr>
            <a:r>
              <a:rPr lang="lv-LV" sz="2800" u="sng" dirty="0" smtClean="0">
                <a:effectLst/>
              </a:rPr>
              <a:t>Free </a:t>
            </a:r>
            <a:r>
              <a:rPr lang="lv-LV" sz="2800" u="sng" dirty="0" smtClean="0">
                <a:effectLst/>
              </a:rPr>
              <a:t>Fight</a:t>
            </a:r>
            <a:r>
              <a:rPr lang="lv-LV" sz="2800" dirty="0" smtClean="0">
                <a:effectLst/>
              </a:rPr>
              <a:t> </a:t>
            </a:r>
            <a:r>
              <a:rPr lang="lv-LV" sz="2000" dirty="0" smtClean="0"/>
              <a:t>(</a:t>
            </a:r>
            <a:r>
              <a:rPr lang="en-US" sz="2000" dirty="0" smtClean="0"/>
              <a:t>~ 50 </a:t>
            </a:r>
            <a:r>
              <a:rPr lang="lv-LV" sz="2000" dirty="0"/>
              <a:t>participant</a:t>
            </a:r>
            <a:r>
              <a:rPr lang="en-US" sz="2000" dirty="0" smtClean="0"/>
              <a:t>s, </a:t>
            </a:r>
          </a:p>
          <a:p>
            <a:pPr marL="0" indent="0">
              <a:buNone/>
            </a:pPr>
            <a:r>
              <a:rPr lang="lv-LV" sz="2000" dirty="0" smtClean="0"/>
              <a:t>M </a:t>
            </a:r>
            <a:r>
              <a:rPr lang="lv-LV" sz="2000" dirty="0" smtClean="0"/>
              <a:t>7 </a:t>
            </a:r>
            <a:r>
              <a:rPr lang="lv-LV" sz="2000" dirty="0"/>
              <a:t>age groups</a:t>
            </a:r>
            <a:r>
              <a:rPr lang="lv-LV" sz="2000" dirty="0" smtClean="0"/>
              <a:t>). </a:t>
            </a:r>
            <a:endParaRPr lang="lv-LV" dirty="0"/>
          </a:p>
          <a:p>
            <a:pPr marL="0" indent="0">
              <a:buNone/>
            </a:pPr>
            <a:endParaRPr lang="en-US" u="sng" dirty="0" smtClean="0">
              <a:effectLst/>
            </a:endParaRPr>
          </a:p>
          <a:p>
            <a:pPr marL="0" indent="0">
              <a:buNone/>
            </a:pPr>
            <a:endParaRPr lang="en-US" dirty="0"/>
          </a:p>
        </p:txBody>
      </p:sp>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35882" y="228600"/>
            <a:ext cx="2171700" cy="400050"/>
          </a:xfrm>
          <a:prstGeom prst="rect">
            <a:avLst/>
          </a:prstGeom>
          <a:noFill/>
          <a:ln>
            <a:noFill/>
          </a:ln>
        </p:spPr>
      </p:pic>
      <p:pic>
        <p:nvPicPr>
          <p:cNvPr id="8" name="Picture 7"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64182" y="228600"/>
            <a:ext cx="2171700" cy="400050"/>
          </a:xfrm>
          <a:prstGeom prst="rect">
            <a:avLst/>
          </a:prstGeom>
          <a:noFill/>
          <a:ln>
            <a:noFill/>
          </a:ln>
        </p:spPr>
      </p:pic>
      <p:pic>
        <p:nvPicPr>
          <p:cNvPr id="9" name="Picture 8"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28600"/>
            <a:ext cx="2171700" cy="400050"/>
          </a:xfrm>
          <a:prstGeom prst="rect">
            <a:avLst/>
          </a:prstGeom>
          <a:noFill/>
          <a:ln>
            <a:noFill/>
          </a:ln>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724400"/>
            <a:ext cx="27432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4768" y="2654079"/>
            <a:ext cx="2611582" cy="1895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49857" y="1524000"/>
            <a:ext cx="227474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95600" y="3352800"/>
            <a:ext cx="2676958" cy="189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12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a:solidFill>
                  <a:srgbClr val="002060"/>
                </a:solidFill>
                <a:latin typeface="Cooper Black" pitchFamily="18" charset="0"/>
              </a:rPr>
              <a:t>Latvian </a:t>
            </a:r>
            <a:r>
              <a:rPr lang="en-US" i="1" dirty="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p:txBody>
          <a:bodyPr>
            <a:normAutofit/>
          </a:bodyPr>
          <a:lstStyle/>
          <a:p>
            <a:pPr marL="0" indent="0">
              <a:buNone/>
            </a:pPr>
            <a:r>
              <a:rPr lang="lv-LV" dirty="0" smtClean="0">
                <a:effectLst/>
              </a:rPr>
              <a:t>In May follows </a:t>
            </a:r>
            <a:r>
              <a:rPr lang="lv-LV" u="sng" dirty="0" smtClean="0">
                <a:effectLst/>
              </a:rPr>
              <a:t>Finals in Cycling</a:t>
            </a:r>
            <a:r>
              <a:rPr lang="lv-LV" sz="2000" dirty="0" smtClean="0">
                <a:effectLst/>
              </a:rPr>
              <a:t> </a:t>
            </a:r>
            <a:r>
              <a:rPr lang="lv-LV" sz="2000" dirty="0" smtClean="0"/>
              <a:t>(</a:t>
            </a:r>
            <a:r>
              <a:rPr lang="en-US" sz="2000" dirty="0" smtClean="0"/>
              <a:t>~ 140 </a:t>
            </a:r>
            <a:r>
              <a:rPr lang="lv-LV" sz="2000" dirty="0"/>
              <a:t>participant</a:t>
            </a:r>
            <a:r>
              <a:rPr lang="en-US" sz="2000" dirty="0" smtClean="0"/>
              <a:t>s, </a:t>
            </a:r>
            <a:r>
              <a:rPr lang="lv-LV" sz="2000" dirty="0" smtClean="0"/>
              <a:t>F </a:t>
            </a:r>
            <a:r>
              <a:rPr lang="lv-LV" sz="2000" dirty="0" smtClean="0"/>
              <a:t>10 + M 10 </a:t>
            </a:r>
            <a:r>
              <a:rPr lang="lv-LV" sz="2000" dirty="0"/>
              <a:t>age groups); </a:t>
            </a:r>
            <a:endParaRPr lang="en-US" dirty="0" smtClean="0">
              <a:effectLst/>
            </a:endParaRPr>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35882"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64182"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28600"/>
            <a:ext cx="2171700" cy="400050"/>
          </a:xfrm>
          <a:prstGeom prst="rect">
            <a:avLst/>
          </a:prstGeom>
          <a:noFill/>
          <a:ln>
            <a:noFill/>
          </a:ln>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895600"/>
            <a:ext cx="4292600"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037" y="2590800"/>
            <a:ext cx="4050145" cy="3037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9075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a:solidFill>
                  <a:srgbClr val="002060"/>
                </a:solidFill>
                <a:latin typeface="Cooper Black" pitchFamily="18" charset="0"/>
              </a:rPr>
              <a:t>Latvian </a:t>
            </a:r>
            <a:r>
              <a:rPr lang="en-US" i="1" dirty="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a:xfrm>
            <a:off x="457200" y="1143000"/>
            <a:ext cx="8229600" cy="5556250"/>
          </a:xfrm>
        </p:spPr>
        <p:txBody>
          <a:bodyPr>
            <a:normAutofit/>
          </a:bodyPr>
          <a:lstStyle/>
          <a:p>
            <a:pPr marL="0" indent="0">
              <a:buNone/>
            </a:pPr>
            <a:r>
              <a:rPr lang="lv-LV" dirty="0" smtClean="0">
                <a:effectLst/>
              </a:rPr>
              <a:t>In June - </a:t>
            </a:r>
            <a:r>
              <a:rPr lang="lv-LV" u="sng" dirty="0" smtClean="0">
                <a:effectLst/>
              </a:rPr>
              <a:t>Finals in Novus</a:t>
            </a:r>
            <a:endParaRPr lang="lv-LV" sz="2000" dirty="0" smtClean="0"/>
          </a:p>
          <a:p>
            <a:pPr marL="0" indent="0">
              <a:buNone/>
            </a:pPr>
            <a:r>
              <a:rPr lang="lv-LV" sz="2000" dirty="0" smtClean="0"/>
              <a:t>(</a:t>
            </a:r>
            <a:r>
              <a:rPr lang="en-US" sz="2000" dirty="0" smtClean="0"/>
              <a:t>~ 230 </a:t>
            </a:r>
            <a:r>
              <a:rPr lang="lv-LV" sz="2000" dirty="0"/>
              <a:t>participant</a:t>
            </a:r>
            <a:r>
              <a:rPr lang="en-US" sz="2000" dirty="0" smtClean="0"/>
              <a:t>s,</a:t>
            </a:r>
            <a:r>
              <a:rPr lang="en-US" sz="2000" dirty="0"/>
              <a:t> </a:t>
            </a:r>
            <a:r>
              <a:rPr lang="lv-LV" sz="2000" dirty="0" smtClean="0"/>
              <a:t>F </a:t>
            </a:r>
            <a:r>
              <a:rPr lang="lv-LV" sz="2000" dirty="0" smtClean="0"/>
              <a:t>4 + M 4 </a:t>
            </a:r>
          </a:p>
          <a:p>
            <a:pPr marL="0" indent="0">
              <a:buNone/>
            </a:pPr>
            <a:r>
              <a:rPr lang="lv-LV" sz="2000" dirty="0" smtClean="0"/>
              <a:t>age groups);</a:t>
            </a:r>
            <a:endParaRPr lang="lv-LV" sz="2000" dirty="0">
              <a:effectLst/>
            </a:endParaRPr>
          </a:p>
          <a:p>
            <a:pPr marL="0" indent="0">
              <a:buNone/>
            </a:pPr>
            <a:endParaRPr lang="lv-LV" u="sng" dirty="0" smtClean="0">
              <a:effectLst/>
            </a:endParaRPr>
          </a:p>
          <a:p>
            <a:pPr marL="0" indent="0">
              <a:buNone/>
            </a:pPr>
            <a:endParaRPr lang="en-US" u="sng" dirty="0" smtClean="0">
              <a:effectLst/>
            </a:endParaRPr>
          </a:p>
          <a:p>
            <a:pPr marL="0" indent="0">
              <a:buNone/>
            </a:pPr>
            <a:r>
              <a:rPr lang="lv-LV" u="sng" dirty="0" smtClean="0">
                <a:effectLst/>
              </a:rPr>
              <a:t>Archery</a:t>
            </a:r>
            <a:r>
              <a:rPr lang="lv-LV" dirty="0" smtClean="0"/>
              <a:t> </a:t>
            </a:r>
            <a:r>
              <a:rPr lang="lv-LV" sz="2000" dirty="0" smtClean="0"/>
              <a:t>(</a:t>
            </a:r>
            <a:r>
              <a:rPr lang="en-US" sz="2000" dirty="0"/>
              <a:t>~ </a:t>
            </a:r>
            <a:r>
              <a:rPr lang="en-US" sz="2000" dirty="0" smtClean="0"/>
              <a:t>45 </a:t>
            </a:r>
            <a:r>
              <a:rPr lang="lv-LV" sz="2000" dirty="0" smtClean="0"/>
              <a:t>participant</a:t>
            </a:r>
            <a:r>
              <a:rPr lang="en-US" sz="2000" dirty="0"/>
              <a:t>s, </a:t>
            </a:r>
            <a:r>
              <a:rPr lang="lv-LV" sz="2000" dirty="0" smtClean="0"/>
              <a:t>F </a:t>
            </a:r>
            <a:r>
              <a:rPr lang="lv-LV" sz="2000" dirty="0" smtClean="0"/>
              <a:t>2 + M 2 </a:t>
            </a:r>
            <a:r>
              <a:rPr lang="lv-LV" sz="2000" dirty="0"/>
              <a:t>age groups</a:t>
            </a:r>
            <a:r>
              <a:rPr lang="lv-LV" sz="2000" dirty="0" smtClean="0"/>
              <a:t>);</a:t>
            </a:r>
            <a:r>
              <a:rPr lang="lv-LV" sz="2000" dirty="0" smtClean="0">
                <a:effectLst/>
              </a:rPr>
              <a:t> </a:t>
            </a:r>
            <a:endParaRPr lang="en-US" u="sng" dirty="0" smtClean="0"/>
          </a:p>
          <a:p>
            <a:pPr marL="0" indent="0">
              <a:buNone/>
            </a:pPr>
            <a:r>
              <a:rPr lang="lv-LV" u="sng" dirty="0" smtClean="0"/>
              <a:t>Finals </a:t>
            </a:r>
            <a:r>
              <a:rPr lang="lv-LV" u="sng" dirty="0"/>
              <a:t>in Chess</a:t>
            </a:r>
            <a:r>
              <a:rPr lang="lv-LV" dirty="0"/>
              <a:t> </a:t>
            </a:r>
            <a:r>
              <a:rPr lang="lv-LV" sz="2000" dirty="0" smtClean="0"/>
              <a:t>(</a:t>
            </a:r>
            <a:r>
              <a:rPr lang="en-US" sz="2000" dirty="0" smtClean="0"/>
              <a:t>~ 130 </a:t>
            </a:r>
            <a:r>
              <a:rPr lang="lv-LV" sz="2000" dirty="0" smtClean="0"/>
              <a:t>participant</a:t>
            </a:r>
            <a:r>
              <a:rPr lang="en-US" sz="2000" dirty="0" smtClean="0"/>
              <a:t>s, </a:t>
            </a:r>
            <a:r>
              <a:rPr lang="lv-LV" sz="2000" dirty="0" smtClean="0"/>
              <a:t>F </a:t>
            </a:r>
            <a:r>
              <a:rPr lang="lv-LV" sz="2000" dirty="0" smtClean="0"/>
              <a:t>4 + M 4 age </a:t>
            </a:r>
            <a:r>
              <a:rPr lang="lv-LV" sz="2000" dirty="0"/>
              <a:t>groups);</a:t>
            </a:r>
            <a:r>
              <a:rPr lang="lv-LV" sz="2000" u="sng" dirty="0"/>
              <a:t> </a:t>
            </a:r>
          </a:p>
          <a:p>
            <a:pPr marL="0" indent="0">
              <a:buNone/>
            </a:pPr>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324600"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71700" y="228600"/>
            <a:ext cx="2171700" cy="400050"/>
          </a:xfrm>
          <a:prstGeom prst="rect">
            <a:avLst/>
          </a:prstGeom>
          <a:noFill/>
          <a:ln>
            <a:noFill/>
          </a:ln>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1" y="1524000"/>
            <a:ext cx="3519054" cy="2056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6441" y="2133600"/>
            <a:ext cx="2656609" cy="1613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0450" y="4067174"/>
            <a:ext cx="1585913" cy="2381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3400" y="5257800"/>
            <a:ext cx="2242705" cy="1448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00200" y="5257800"/>
            <a:ext cx="2286000" cy="144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9087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a:solidFill>
                  <a:srgbClr val="002060"/>
                </a:solidFill>
                <a:latin typeface="Cooper Black" pitchFamily="18" charset="0"/>
              </a:rPr>
              <a:t>Latvian </a:t>
            </a:r>
            <a:r>
              <a:rPr lang="en-US" i="1" dirty="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a:xfrm>
            <a:off x="457200" y="1219200"/>
            <a:ext cx="8229600" cy="5393749"/>
          </a:xfrm>
        </p:spPr>
        <p:txBody>
          <a:bodyPr/>
          <a:lstStyle/>
          <a:p>
            <a:pPr marL="0" indent="0">
              <a:buNone/>
            </a:pPr>
            <a:r>
              <a:rPr lang="en-US" u="sng" dirty="0" smtClean="0"/>
              <a:t>Orientation</a:t>
            </a:r>
            <a:r>
              <a:rPr lang="en-US" dirty="0" smtClean="0"/>
              <a:t> </a:t>
            </a:r>
            <a:r>
              <a:rPr lang="en-US" sz="1800" dirty="0"/>
              <a:t>(~ </a:t>
            </a:r>
            <a:r>
              <a:rPr lang="en-US" sz="1800" dirty="0" smtClean="0"/>
              <a:t>230 </a:t>
            </a:r>
            <a:r>
              <a:rPr lang="lv-LV" sz="1800" dirty="0" smtClean="0"/>
              <a:t>participant</a:t>
            </a:r>
            <a:r>
              <a:rPr lang="en-US" sz="1800" dirty="0"/>
              <a:t>s, </a:t>
            </a:r>
            <a:r>
              <a:rPr lang="lv-LV" sz="1800" dirty="0" smtClean="0"/>
              <a:t>F </a:t>
            </a:r>
            <a:r>
              <a:rPr lang="en-US" sz="1800" dirty="0" smtClean="0"/>
              <a:t>11 </a:t>
            </a:r>
            <a:r>
              <a:rPr lang="lv-LV" sz="1800" dirty="0" smtClean="0"/>
              <a:t>+ M 11 </a:t>
            </a:r>
            <a:r>
              <a:rPr lang="en-US" sz="1800" smtClean="0"/>
              <a:t>age </a:t>
            </a:r>
            <a:endParaRPr lang="en-US" sz="1800" smtClean="0"/>
          </a:p>
          <a:p>
            <a:pPr marL="0" indent="0">
              <a:buNone/>
            </a:pPr>
            <a:r>
              <a:rPr lang="en-US" sz="1800" smtClean="0"/>
              <a:t>groups</a:t>
            </a:r>
            <a:r>
              <a:rPr lang="en-US" sz="1800" dirty="0" smtClean="0"/>
              <a:t>);</a:t>
            </a:r>
            <a:r>
              <a:rPr lang="en-US" sz="1800" u="sng" dirty="0" smtClean="0"/>
              <a:t> </a:t>
            </a:r>
          </a:p>
          <a:p>
            <a:pPr marL="0" indent="0">
              <a:buNone/>
            </a:pPr>
            <a:r>
              <a:rPr lang="en-US" u="sng" dirty="0" smtClean="0"/>
              <a:t>Beach Volleyball </a:t>
            </a:r>
            <a:r>
              <a:rPr lang="en-US" sz="2000" dirty="0"/>
              <a:t>(~</a:t>
            </a:r>
            <a:r>
              <a:rPr lang="lv-LV" sz="2000" dirty="0"/>
              <a:t> </a:t>
            </a:r>
            <a:r>
              <a:rPr lang="en-US" sz="2000" dirty="0" smtClean="0"/>
              <a:t>50</a:t>
            </a:r>
            <a:r>
              <a:rPr lang="lv-LV" sz="2000" dirty="0" smtClean="0"/>
              <a:t> </a:t>
            </a:r>
            <a:r>
              <a:rPr lang="en-US" sz="2000" dirty="0"/>
              <a:t>team</a:t>
            </a:r>
            <a:r>
              <a:rPr lang="lv-LV" sz="2000" dirty="0"/>
              <a:t>s </a:t>
            </a:r>
            <a:r>
              <a:rPr lang="en-US" sz="2000" dirty="0" smtClean="0"/>
              <a:t>,</a:t>
            </a:r>
          </a:p>
          <a:p>
            <a:pPr marL="0" indent="0">
              <a:buNone/>
            </a:pPr>
            <a:r>
              <a:rPr lang="lv-LV" sz="2000" dirty="0" smtClean="0"/>
              <a:t>F </a:t>
            </a:r>
            <a:r>
              <a:rPr lang="en-US" sz="2000" dirty="0" smtClean="0"/>
              <a:t>4</a:t>
            </a:r>
            <a:r>
              <a:rPr lang="lv-LV" sz="2000" dirty="0" smtClean="0"/>
              <a:t> + M 4</a:t>
            </a:r>
            <a:r>
              <a:rPr lang="en-US" sz="2000" dirty="0" smtClean="0"/>
              <a:t> age groups).</a:t>
            </a:r>
            <a:r>
              <a:rPr lang="en-US" sz="2000" u="sng" dirty="0" smtClean="0"/>
              <a:t> </a:t>
            </a:r>
            <a:endParaRPr lang="en-US" u="sng" dirty="0" smtClean="0"/>
          </a:p>
          <a:p>
            <a:pPr marL="0" indent="0">
              <a:buNone/>
            </a:pPr>
            <a:r>
              <a:rPr lang="en-US" sz="2400" dirty="0" smtClean="0"/>
              <a:t>July is celebration month for our Sport Games – End of Games with all </a:t>
            </a:r>
            <a:r>
              <a:rPr lang="en-US" sz="2400" u="sng" dirty="0" smtClean="0"/>
              <a:t>finals in athletics</a:t>
            </a:r>
            <a:r>
              <a:rPr lang="en-US" sz="2400" dirty="0" smtClean="0"/>
              <a:t>, </a:t>
            </a:r>
            <a:r>
              <a:rPr lang="en-US" sz="2400" u="sng" dirty="0" smtClean="0"/>
              <a:t>shooting</a:t>
            </a:r>
            <a:r>
              <a:rPr lang="en-US" sz="2400" dirty="0" smtClean="0"/>
              <a:t>, </a:t>
            </a:r>
            <a:r>
              <a:rPr lang="en-US" sz="2400" u="sng" dirty="0" smtClean="0"/>
              <a:t>basketball</a:t>
            </a:r>
            <a:r>
              <a:rPr lang="en-US" sz="2400" dirty="0" smtClean="0"/>
              <a:t>, </a:t>
            </a:r>
            <a:r>
              <a:rPr lang="en-US" sz="2400" u="sng" dirty="0" smtClean="0"/>
              <a:t>volleyball</a:t>
            </a:r>
            <a:r>
              <a:rPr lang="en-US" sz="2400" dirty="0" smtClean="0"/>
              <a:t>, </a:t>
            </a:r>
            <a:r>
              <a:rPr lang="en-US" sz="2400" u="sng" dirty="0" err="1" smtClean="0"/>
              <a:t>minifootball</a:t>
            </a:r>
            <a:r>
              <a:rPr lang="en-US" sz="2400" dirty="0" smtClean="0"/>
              <a:t>,</a:t>
            </a:r>
            <a:r>
              <a:rPr lang="en-US" sz="2400" u="sng" dirty="0" smtClean="0"/>
              <a:t> handball</a:t>
            </a:r>
            <a:r>
              <a:rPr lang="en-US" sz="2400" dirty="0" smtClean="0"/>
              <a:t> and with athletes parade</a:t>
            </a:r>
            <a:r>
              <a:rPr lang="lv-LV" sz="2400" dirty="0" smtClean="0"/>
              <a:t> and closing ceremony.</a:t>
            </a:r>
            <a:endParaRPr lang="en-US" sz="2400" dirty="0" smtClean="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08173"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36473"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28600"/>
            <a:ext cx="2171700" cy="400050"/>
          </a:xfrm>
          <a:prstGeom prst="rect">
            <a:avLst/>
          </a:prstGeom>
          <a:noFill/>
          <a:ln>
            <a:noFill/>
          </a:ln>
        </p:spPr>
      </p:pic>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0865" y="1047751"/>
            <a:ext cx="2726315" cy="1815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6925" y="4608916"/>
            <a:ext cx="3038475" cy="2054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7704" y="4343400"/>
            <a:ext cx="2844078" cy="1813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724" y="4636625"/>
            <a:ext cx="2962275" cy="1976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5035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a:solidFill>
                  <a:srgbClr val="002060"/>
                </a:solidFill>
                <a:latin typeface="Cooper Black" pitchFamily="18" charset="0"/>
              </a:rPr>
              <a:t>Latvian </a:t>
            </a:r>
            <a:r>
              <a:rPr lang="en-US" i="1" dirty="0">
                <a:solidFill>
                  <a:srgbClr val="002060"/>
                </a:solidFill>
                <a:latin typeface="Cooper Black" pitchFamily="18" charset="0"/>
              </a:rPr>
              <a:t>Sport Veteran Games</a:t>
            </a:r>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35882" y="241589"/>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64182" y="241589"/>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41589"/>
            <a:ext cx="2171700" cy="400050"/>
          </a:xfrm>
          <a:prstGeom prst="rect">
            <a:avLst/>
          </a:prstGeom>
          <a:noFill/>
          <a:ln>
            <a:noFill/>
          </a:ln>
        </p:spPr>
      </p:pic>
      <p:sp>
        <p:nvSpPr>
          <p:cNvPr id="9" name="Content Placeholder 8"/>
          <p:cNvSpPr>
            <a:spLocks noGrp="1"/>
          </p:cNvSpPr>
          <p:nvPr>
            <p:ph idx="1"/>
          </p:nvPr>
        </p:nvSpPr>
        <p:spPr/>
        <p:txBody>
          <a:bodyPr>
            <a:normAutofit/>
          </a:bodyPr>
          <a:lstStyle/>
          <a:p>
            <a:pPr algn="just">
              <a:buFont typeface="Wingdings" pitchFamily="2" charset="2"/>
              <a:buChar char="Ø"/>
            </a:pPr>
            <a:r>
              <a:rPr lang="en-US" sz="2400" dirty="0" smtClean="0"/>
              <a:t>Our </a:t>
            </a:r>
            <a:r>
              <a:rPr lang="en-US" sz="2400" dirty="0"/>
              <a:t>athletes </a:t>
            </a:r>
            <a:r>
              <a:rPr lang="en-US" sz="2400" dirty="0" smtClean="0"/>
              <a:t>participate</a:t>
            </a:r>
            <a:r>
              <a:rPr lang="lv-LV" sz="2400" dirty="0" smtClean="0"/>
              <a:t> also</a:t>
            </a:r>
            <a:r>
              <a:rPr lang="en-US" sz="2400" dirty="0" smtClean="0"/>
              <a:t> </a:t>
            </a:r>
            <a:r>
              <a:rPr lang="en-US" sz="2400" dirty="0"/>
              <a:t>in </a:t>
            </a:r>
            <a:r>
              <a:rPr lang="lv-LV" sz="2400" dirty="0" smtClean="0"/>
              <a:t>Baltic, </a:t>
            </a:r>
            <a:r>
              <a:rPr lang="en-US" sz="2400" dirty="0" smtClean="0"/>
              <a:t>European </a:t>
            </a:r>
            <a:r>
              <a:rPr lang="en-US" sz="2400" dirty="0"/>
              <a:t>and World competitions, for example: WORLD MASTERS GAMES, EUROPEAN MASTERS GAMES, </a:t>
            </a:r>
            <a:r>
              <a:rPr lang="en-US" sz="2400" dirty="0" err="1" smtClean="0"/>
              <a:t>etc</a:t>
            </a:r>
            <a:r>
              <a:rPr lang="lv-LV" sz="2400" dirty="0" smtClean="0"/>
              <a:t>. </a:t>
            </a:r>
            <a:r>
              <a:rPr lang="lv-LV" sz="2400" dirty="0"/>
              <a:t>We are proud with Latvian sport veteran / senoir </a:t>
            </a:r>
            <a:r>
              <a:rPr lang="lv-LV" sz="2400" dirty="0" smtClean="0"/>
              <a:t>athl</a:t>
            </a:r>
            <a:r>
              <a:rPr lang="lv-LV" sz="2400" dirty="0"/>
              <a:t>etes. </a:t>
            </a:r>
            <a:endParaRPr lang="lv-LV" sz="2400" dirty="0" smtClean="0"/>
          </a:p>
          <a:p>
            <a:pPr algn="just">
              <a:buFont typeface="Wingdings" pitchFamily="2" charset="2"/>
              <a:buChar char="Ø"/>
            </a:pPr>
            <a:r>
              <a:rPr lang="en-US" sz="2400" dirty="0"/>
              <a:t>From 1989 to 2016 Latvian veterans have won 3035 medals in World and European Veteran Championships and in World </a:t>
            </a:r>
            <a:r>
              <a:rPr lang="en-US" sz="2400" dirty="0" smtClean="0"/>
              <a:t>Masters </a:t>
            </a:r>
            <a:r>
              <a:rPr lang="en-US" sz="2400" dirty="0"/>
              <a:t>Games </a:t>
            </a:r>
            <a:r>
              <a:rPr lang="en-US" sz="2400" dirty="0" smtClean="0"/>
              <a:t>promoting </a:t>
            </a:r>
            <a:r>
              <a:rPr lang="en-US" sz="2400" dirty="0"/>
              <a:t>Latvia’s name in the world. </a:t>
            </a:r>
            <a:endParaRPr lang="lv-LV" sz="2400" dirty="0" smtClean="0"/>
          </a:p>
          <a:p>
            <a:pPr marL="0" indent="0" algn="just">
              <a:buNone/>
            </a:pPr>
            <a:endParaRPr lang="en-US" sz="2400" dirty="0"/>
          </a:p>
        </p:txBody>
      </p:sp>
      <p:pic>
        <p:nvPicPr>
          <p:cNvPr id="11" name="Picture 10"/>
          <p:cNvPicPr/>
          <p:nvPr/>
        </p:nvPicPr>
        <p:blipFill>
          <a:blip r:embed="rId3"/>
          <a:stretch>
            <a:fillRect/>
          </a:stretch>
        </p:blipFill>
        <p:spPr>
          <a:xfrm>
            <a:off x="762000" y="4648200"/>
            <a:ext cx="7620000" cy="1447800"/>
          </a:xfrm>
          <a:prstGeom prst="rect">
            <a:avLst/>
          </a:prstGeom>
        </p:spPr>
      </p:pic>
    </p:spTree>
    <p:extLst>
      <p:ext uri="{BB962C8B-B14F-4D97-AF65-F5344CB8AC3E}">
        <p14:creationId xmlns:p14="http://schemas.microsoft.com/office/powerpoint/2010/main" val="2903538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a:solidFill>
                  <a:srgbClr val="002060"/>
                </a:solidFill>
                <a:latin typeface="Cooper Black" pitchFamily="18" charset="0"/>
              </a:rPr>
              <a:t>Latvian </a:t>
            </a:r>
            <a:r>
              <a:rPr lang="en-US" i="1" dirty="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sz="2400" dirty="0"/>
              <a:t>We have a garden commemorating the strength of our nation. We have created memorials for outstanding athletes. We are currently working towards welcoming Latvian sports veterans from around the world at the Garden of Destiny in 2018, the 100th anniversary of Latvia.</a:t>
            </a:r>
          </a:p>
          <a:p>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35882" y="228600"/>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64182" y="228600"/>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28600"/>
            <a:ext cx="2171700" cy="400050"/>
          </a:xfrm>
          <a:prstGeom prst="rect">
            <a:avLst/>
          </a:prstGeom>
          <a:noFill/>
          <a:ln>
            <a:noFill/>
          </a:ln>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86200"/>
            <a:ext cx="3839441" cy="2512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5087" y="3352800"/>
            <a:ext cx="3621590" cy="2412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7700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i="1" dirty="0">
                <a:solidFill>
                  <a:srgbClr val="002060"/>
                </a:solidFill>
                <a:latin typeface="Cooper Black" pitchFamily="18" charset="0"/>
              </a:rPr>
              <a:t>Latvian </a:t>
            </a:r>
            <a:r>
              <a:rPr lang="en-US" i="1" dirty="0">
                <a:solidFill>
                  <a:srgbClr val="002060"/>
                </a:solidFill>
                <a:latin typeface="Cooper Black" pitchFamily="18" charset="0"/>
              </a:rPr>
              <a:t>Sport Veteran Games</a:t>
            </a:r>
            <a:endParaRPr lang="en-US" dirty="0"/>
          </a:p>
        </p:txBody>
      </p:sp>
      <p:sp>
        <p:nvSpPr>
          <p:cNvPr id="3" name="Content Placeholder 2"/>
          <p:cNvSpPr>
            <a:spLocks noGrp="1"/>
          </p:cNvSpPr>
          <p:nvPr>
            <p:ph idx="1"/>
          </p:nvPr>
        </p:nvSpPr>
        <p:spPr>
          <a:xfrm>
            <a:off x="457200" y="1295400"/>
            <a:ext cx="8229600" cy="5257800"/>
          </a:xfrm>
        </p:spPr>
        <p:txBody>
          <a:bodyPr>
            <a:normAutofit lnSpcReduction="10000"/>
          </a:bodyPr>
          <a:lstStyle/>
          <a:p>
            <a:pPr marL="0" indent="0" algn="ctr">
              <a:buNone/>
            </a:pPr>
            <a:r>
              <a:rPr lang="en-US" sz="2400" b="1" i="1" dirty="0"/>
              <a:t>Latvian Veteran / Senior Sports Association LVSA congratulate Estonian Senior sport and Sport Veterans Union to 50th </a:t>
            </a:r>
            <a:r>
              <a:rPr lang="en-US" sz="2400" b="1" i="1" dirty="0" smtClean="0"/>
              <a:t>anniversary</a:t>
            </a:r>
            <a:r>
              <a:rPr lang="lv-LV" sz="2400" b="1" i="1" dirty="0" smtClean="0"/>
              <a:t>!</a:t>
            </a:r>
            <a:endParaRPr lang="en-US" sz="2400" b="1" i="1" dirty="0"/>
          </a:p>
          <a:p>
            <a:pPr marL="0" indent="0" algn="ctr">
              <a:buNone/>
            </a:pPr>
            <a:r>
              <a:rPr lang="et-EE" sz="2400" b="1" i="1" dirty="0">
                <a:solidFill>
                  <a:srgbClr val="FF0000"/>
                </a:solidFill>
              </a:rPr>
              <a:t>Läti Seeniorspordi ja Spordiveteranide Liit LVSA  õnnitleb Eesti Seeniorspordi ja Spordiveteranide Liitu tema 50.-ndal </a:t>
            </a:r>
            <a:r>
              <a:rPr lang="et-EE" sz="2400" b="1" i="1" dirty="0" smtClean="0">
                <a:solidFill>
                  <a:srgbClr val="FF0000"/>
                </a:solidFill>
              </a:rPr>
              <a:t>sünnipäeval!</a:t>
            </a:r>
          </a:p>
          <a:p>
            <a:pPr marL="0" indent="0" algn="ctr">
              <a:buNone/>
            </a:pPr>
            <a:endParaRPr lang="et-EE" sz="2400" i="1" dirty="0" smtClean="0"/>
          </a:p>
          <a:p>
            <a:pPr marL="0" indent="0" algn="ctr">
              <a:buNone/>
            </a:pPr>
            <a:endParaRPr lang="et-EE" sz="2400" i="1" dirty="0" smtClean="0"/>
          </a:p>
          <a:p>
            <a:pPr marL="0" indent="0" algn="ctr">
              <a:buNone/>
            </a:pPr>
            <a:r>
              <a:rPr lang="lv-LV" sz="2400" i="1" dirty="0" smtClean="0"/>
              <a:t>We </a:t>
            </a:r>
            <a:r>
              <a:rPr lang="en-US" sz="2400" i="1" dirty="0" smtClean="0"/>
              <a:t>would </a:t>
            </a:r>
            <a:r>
              <a:rPr lang="en-US" sz="2400" i="1" dirty="0"/>
              <a:t>like to invite you to Latvia’s 54th Veteran and Senior Sport </a:t>
            </a:r>
            <a:r>
              <a:rPr lang="en-US" sz="2400" i="1" dirty="0" smtClean="0"/>
              <a:t>Game</a:t>
            </a:r>
            <a:r>
              <a:rPr lang="lv-LV" sz="2400" i="1" dirty="0" smtClean="0"/>
              <a:t>s</a:t>
            </a:r>
            <a:r>
              <a:rPr lang="en-US" sz="2400" i="1" dirty="0" smtClean="0"/>
              <a:t>, </a:t>
            </a:r>
            <a:r>
              <a:rPr lang="en-US" sz="2400" i="1" dirty="0"/>
              <a:t>which are dedicated to Latvia’s 100 year birthday in </a:t>
            </a:r>
            <a:r>
              <a:rPr lang="en-US" sz="2400" i="1" dirty="0" smtClean="0"/>
              <a:t>2018</a:t>
            </a:r>
            <a:r>
              <a:rPr lang="lv-LV" sz="2400" i="1" dirty="0" smtClean="0"/>
              <a:t>!</a:t>
            </a:r>
          </a:p>
          <a:p>
            <a:pPr marL="0" indent="0" algn="ctr">
              <a:buNone/>
            </a:pPr>
            <a:endParaRPr lang="en-US" sz="2400" i="1" dirty="0"/>
          </a:p>
          <a:p>
            <a:pPr marL="0" indent="0" algn="ctr">
              <a:buNone/>
            </a:pPr>
            <a:r>
              <a:rPr lang="et-EE" sz="2800" b="1" i="1" dirty="0" smtClean="0"/>
              <a:t>Thank </a:t>
            </a:r>
            <a:r>
              <a:rPr lang="et-EE" sz="2800" b="1" i="1" dirty="0"/>
              <a:t>you! </a:t>
            </a:r>
            <a:r>
              <a:rPr lang="et-EE" sz="2800" b="1" i="1" dirty="0" smtClean="0"/>
              <a:t>              Aitäh</a:t>
            </a:r>
            <a:r>
              <a:rPr lang="et-EE" sz="2800" b="1" i="1" dirty="0"/>
              <a:t>!</a:t>
            </a:r>
            <a:endParaRPr lang="en-US" sz="2800" b="1" i="1" dirty="0"/>
          </a:p>
          <a:p>
            <a:pPr marL="0" indent="0">
              <a:buNone/>
            </a:pPr>
            <a:endParaRPr lang="en-US" dirty="0"/>
          </a:p>
        </p:txBody>
      </p:sp>
      <p:pic>
        <p:nvPicPr>
          <p:cNvPr id="4" name="Picture 3"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0782" y="228600"/>
            <a:ext cx="2171700" cy="400050"/>
          </a:xfrm>
          <a:prstGeom prst="rect">
            <a:avLst/>
          </a:prstGeom>
          <a:noFill/>
          <a:ln>
            <a:noFill/>
          </a:ln>
        </p:spPr>
      </p:pic>
      <p:pic>
        <p:nvPicPr>
          <p:cNvPr id="5" name="Picture 4"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6528955" y="233795"/>
            <a:ext cx="2171700" cy="400050"/>
          </a:xfrm>
          <a:prstGeom prst="rect">
            <a:avLst/>
          </a:prstGeom>
          <a:noFill/>
          <a:ln>
            <a:noFill/>
          </a:ln>
        </p:spPr>
      </p:pic>
      <p:pic>
        <p:nvPicPr>
          <p:cNvPr id="6" name="Picture 5"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4364182" y="233795"/>
            <a:ext cx="2171700" cy="400050"/>
          </a:xfrm>
          <a:prstGeom prst="rect">
            <a:avLst/>
          </a:prstGeom>
          <a:noFill/>
          <a:ln>
            <a:noFill/>
          </a:ln>
        </p:spPr>
      </p:pic>
      <p:pic>
        <p:nvPicPr>
          <p:cNvPr id="7" name="Picture 6" descr="Lielvārdes belt.: "/>
          <p:cNvPicPr/>
          <p:nvPr/>
        </p:nvPicPr>
        <p:blipFill>
          <a:blip r:embed="rId2">
            <a:extLst>
              <a:ext uri="{28A0092B-C50C-407E-A947-70E740481C1C}">
                <a14:useLocalDpi xmlns:a14="http://schemas.microsoft.com/office/drawing/2010/main" val="0"/>
              </a:ext>
            </a:extLst>
          </a:blip>
          <a:srcRect/>
          <a:stretch>
            <a:fillRect/>
          </a:stretch>
        </p:blipFill>
        <p:spPr bwMode="auto">
          <a:xfrm>
            <a:off x="2192482" y="233795"/>
            <a:ext cx="2171700" cy="400050"/>
          </a:xfrm>
          <a:prstGeom prst="rect">
            <a:avLst/>
          </a:prstGeom>
          <a:noFill/>
          <a:ln>
            <a:noFill/>
          </a:ln>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7999" y="3075709"/>
            <a:ext cx="1177717" cy="1047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3110345"/>
            <a:ext cx="1177717" cy="1047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46042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TotalTime>
  <Words>617</Words>
  <Application>Microsoft Office PowerPoint</Application>
  <PresentationFormat>On-screen Show (4:3)</PresentationFormat>
  <Paragraphs>101</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Latvian Veteran / Senior Sports Association LVSA</vt:lpstr>
      <vt:lpstr> SOME FACTS</vt:lpstr>
      <vt:lpstr> SOME FACTS</vt:lpstr>
      <vt:lpstr>Latvian Sport Veteran Games</vt:lpstr>
      <vt:lpstr>Latvian Sport Veteran Games</vt:lpstr>
      <vt:lpstr>Latvian Sport Veteran Games</vt:lpstr>
      <vt:lpstr>Latvian Sport Veteran Games</vt:lpstr>
      <vt:lpstr>Latvian Sport Veteran Games</vt:lpstr>
      <vt:lpstr>Latvian Sport Veteran Games</vt:lpstr>
      <vt:lpstr>Latvian Sport Veteran Games</vt:lpstr>
      <vt:lpstr>Latvian Sport Veteran Games</vt:lpstr>
      <vt:lpstr>Latvian Sport Veteran Games</vt:lpstr>
      <vt:lpstr>Latvian Sport Veteran Games</vt:lpstr>
      <vt:lpstr>Latvian Sport Veteran Games</vt:lpstr>
      <vt:lpstr>Latvian Sport Veteran Games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43</cp:revision>
  <dcterms:created xsi:type="dcterms:W3CDTF">2017-02-04T12:04:02Z</dcterms:created>
  <dcterms:modified xsi:type="dcterms:W3CDTF">2017-02-08T22:30:42Z</dcterms:modified>
</cp:coreProperties>
</file>